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57" r:id="rId6"/>
    <p:sldId id="262" r:id="rId7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1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C3EC3D-1083-4EBE-A506-C4C21DBD2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5D7987CB-12F6-4350-B85B-9C4A18510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46E87E9-FB61-48F4-A55E-063681393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09FE5F52-F882-4834-BE95-1C7499136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3865167-EC4E-41C7-ADCE-5ADD069C7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4454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DCD4CF-A524-40F7-8800-CE7F441E0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294AE0E-A2DC-43A5-99B2-6AAA70B8B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3CB92336-4EFE-48E8-9B32-546860B77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2A4E96AB-5002-4A66-A303-9AA260696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4206AAC7-6E2C-4B64-BE42-5BCE096A8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53020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5C11ED-8C1E-46A2-A262-18EA093B79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237FDD4D-BE79-4884-8A67-F8F5B173B5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B0E43354-EC1B-42AF-8BE6-EFE0B28E7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43B3C60D-8939-49A2-97B8-CC046A65B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A5BDDF58-AE18-4395-A0C0-D30E7F2DC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69123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746F7F-91E9-4E05-A2F5-A63721190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C2BF4466-59AD-4A36-83AB-2A597EB2EF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2EECF339-7BC1-43F9-AB13-7C716EE03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BBD46703-DF91-4CF6-B5A2-6D2B1921E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E98D9525-9C49-4C47-9191-6C4006974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FE1CE59B-72B0-4930-B5E1-FE3D944E4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80383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90D868-5DFF-4186-A0ED-E6812BCBF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A8AB3FF6-B9B7-461C-9EEA-C2524F141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5BD77A78-8D5F-4140-9A0D-97BE95A25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22CB59DF-89C6-4B4B-8D04-FB95188878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576AC7A2-6EFA-44F5-AE8D-199384F658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9D5F5976-8275-43C6-A80E-B180CCBF9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1E5BF360-7DEC-4E0A-BB2B-24D3E40F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A7705596-6AA1-4480-8020-6C9F2BF35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73357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FFFCFA-DE52-49D3-BAB3-5A0EB2D62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BE969ACA-B28C-488C-BA69-3AF3ECC0B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D620EEB3-68C7-4DE5-9F9E-DE1320605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13B84D90-0C04-4181-B9BC-E2F4FEEBF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529017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4CCA7279-C808-4194-8D2C-D1DE17D35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E22D1270-1520-4665-9E23-83F33859B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F9B42B9C-8C66-4340-8B75-F5BC7AE05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90755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13FE1F-AC73-47FF-A5FA-22D8BEC94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2643F0A1-3099-4F7C-962C-A1AA21CE4D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74C6078-F2F0-4255-83E3-BCFB07E7D9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D9C11CE-F546-4B05-98AA-34D7726D5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8E235B6E-10E2-44D9-92A7-87E8A4D35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35D423EC-AAC1-4FBE-B190-F98A4F6A8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58091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005E50-6947-477F-9DDC-7C485B90E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C1189530-1831-4BE2-8C1F-BE4AAC7BB3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8BFD85A9-6B5F-4B99-9F45-BC2E9678F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Rediger teksttypografien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AB15BF0D-78F3-444F-B33B-07B562382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081B80A5-1AEE-4E12-B55A-C14B94560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2D61458-3AF8-4021-96E4-D193D83D3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76594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4959C8-FB63-48F0-BF0A-C67A14290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F3D59A1E-4A49-4D78-8A1E-BC3EE0E58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2BF691C-8AF7-4FAE-B558-BF00C8714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6BF6838D-C9AF-4737-9DFB-758A19754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4626902-7ED1-4063-B465-7D564A3DC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39077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B7B7E30A-2B56-4622-AC92-F6A1687204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22FE30B9-5BF0-4BB6-9F06-1FF3A8B491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D8C81A7-89F2-414A-AB01-FEDC520B4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C177DFD8-99A7-41F4-8D51-F294CFA8A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D3AE81A-F270-43BB-B82E-B34F0C9CD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07678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slide, bille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led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80000"/>
            <a:ext cx="11808000" cy="4675773"/>
          </a:xfrm>
          <a:prstGeom prst="rect">
            <a:avLst/>
          </a:prstGeom>
        </p:spPr>
      </p:pic>
      <p:sp>
        <p:nvSpPr>
          <p:cNvPr id="18" name="Rektangel 17"/>
          <p:cNvSpPr/>
          <p:nvPr userDrawn="1"/>
        </p:nvSpPr>
        <p:spPr>
          <a:xfrm>
            <a:off x="180000" y="4850278"/>
            <a:ext cx="11808000" cy="1836000"/>
          </a:xfrm>
          <a:prstGeom prst="rect">
            <a:avLst/>
          </a:prstGeom>
          <a:solidFill>
            <a:srgbClr val="F6F5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800"/>
          </a:p>
        </p:txBody>
      </p:sp>
      <p:sp>
        <p:nvSpPr>
          <p:cNvPr id="9" name="Rektangel 8"/>
          <p:cNvSpPr/>
          <p:nvPr userDrawn="1"/>
        </p:nvSpPr>
        <p:spPr>
          <a:xfrm>
            <a:off x="540000" y="4140000"/>
            <a:ext cx="8280000" cy="2160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a-DK" sz="1800" dirty="0"/>
              <a:t>1,5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828000" y="4474463"/>
            <a:ext cx="7668000" cy="791148"/>
          </a:xfrm>
        </p:spPr>
        <p:txBody>
          <a:bodyPr anchor="b" anchorCtr="0"/>
          <a:lstStyle>
            <a:lvl1pPr algn="l">
              <a:defRPr sz="3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Undertitel 2"/>
          <p:cNvSpPr>
            <a:spLocks noGrp="1"/>
          </p:cNvSpPr>
          <p:nvPr>
            <p:ph type="subTitle" idx="1" hasCustomPrompt="1"/>
          </p:nvPr>
        </p:nvSpPr>
        <p:spPr>
          <a:xfrm>
            <a:off x="828000" y="5433198"/>
            <a:ext cx="7668000" cy="540000"/>
          </a:xfrm>
        </p:spPr>
        <p:txBody>
          <a:bodyPr/>
          <a:lstStyle>
            <a:lvl1pPr marL="0" indent="0" algn="l">
              <a:lnSpc>
                <a:spcPts val="2000"/>
              </a:lnSpc>
              <a:spcBef>
                <a:spcPts val="0"/>
              </a:spcBef>
              <a:buNone/>
              <a:defRPr sz="180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a-DK" dirty="0"/>
              <a:t>Klik for at tilføje undertitel</a:t>
            </a:r>
          </a:p>
        </p:txBody>
      </p:sp>
      <p:cxnSp>
        <p:nvCxnSpPr>
          <p:cNvPr id="16" name="Lige forbindelse 15"/>
          <p:cNvCxnSpPr/>
          <p:nvPr userDrawn="1"/>
        </p:nvCxnSpPr>
        <p:spPr>
          <a:xfrm>
            <a:off x="558000" y="4133176"/>
            <a:ext cx="0" cy="2160000"/>
          </a:xfrm>
          <a:prstGeom prst="line">
            <a:avLst/>
          </a:prstGeom>
          <a:ln w="76200">
            <a:solidFill>
              <a:srgbClr val="BFE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Lige forbindelse 13"/>
          <p:cNvCxnSpPr/>
          <p:nvPr userDrawn="1"/>
        </p:nvCxnSpPr>
        <p:spPr>
          <a:xfrm>
            <a:off x="558000" y="4609734"/>
            <a:ext cx="0" cy="1692000"/>
          </a:xfrm>
          <a:prstGeom prst="line">
            <a:avLst/>
          </a:prstGeom>
          <a:ln w="76200">
            <a:solidFill>
              <a:srgbClr val="007E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874" y="5511590"/>
            <a:ext cx="1800000" cy="792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532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237CE8E5-3834-4609-8182-8013102D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DCB5BDAC-E6A9-4305-A700-F20822665E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Rediger teksttypografien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3B191539-4A1D-4110-A8AD-5A15710B01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2E6EF-D347-45C8-8BDA-C25F32F360A2}" type="datetimeFigureOut">
              <a:rPr lang="da-DK" smtClean="0"/>
              <a:t>15-03-2023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7C2D26E9-6D90-41A2-967B-5B99ABC406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0EB347E1-D155-426F-83C5-AB93C08E7A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2E0A0-18C3-4281-9779-F1A10C2C421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30740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mitidsimulator.test-devtest4-nemlog-in.dk/Home/Create" TargetMode="External"/><Relationship Id="rId3" Type="http://schemas.openxmlformats.org/officeDocument/2006/relationships/hyperlink" Target="https://www.nspop.dk/pages/viewpage.action?pageId=181536572" TargetMode="External"/><Relationship Id="rId7" Type="http://schemas.openxmlformats.org/officeDocument/2006/relationships/hyperlink" Target="https://media.videotool.dk/?vn=605_2022121520292132433817771111" TargetMode="External"/><Relationship Id="rId2" Type="http://schemas.openxmlformats.org/officeDocument/2006/relationships/hyperlink" Target="https://www.nspop.dk/pages/viewpage.action?pageId=12549097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emlog-in.dk/vejledningertiltestmiljo/" TargetMode="External"/><Relationship Id="rId5" Type="http://schemas.openxmlformats.org/officeDocument/2006/relationships/hyperlink" Target="https://www.nspop.dk/display/KLMIDNLIN3/Testdata" TargetMode="External"/><Relationship Id="rId4" Type="http://schemas.openxmlformats.org/officeDocument/2006/relationships/hyperlink" Target="https://www.nspop.dk/display/KLMIDNLIN3/Hints%3A+Brug+af+MitID+Erhverv+i+adgang+til+patientdata+fra+nationale+sundhedsservices" TargetMode="External"/><Relationship Id="rId9" Type="http://schemas.openxmlformats.org/officeDocument/2006/relationships/hyperlink" Target="mailto:HELM@sundhedsdata.d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8049E9-84AF-4CE0-8FC0-CC51BAD804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a-DK" sz="3300" dirty="0">
                <a:solidFill>
                  <a:schemeClr val="accent1"/>
                </a:solidFill>
              </a:rPr>
              <a:t>FMK</a:t>
            </a:r>
            <a:r>
              <a:rPr lang="da-DK" dirty="0"/>
              <a:t> </a:t>
            </a:r>
            <a:r>
              <a:rPr lang="da-DK" sz="3300" dirty="0">
                <a:solidFill>
                  <a:schemeClr val="accent1"/>
                </a:solidFill>
              </a:rPr>
              <a:t>Teknikermøde</a:t>
            </a:r>
            <a:br>
              <a:rPr lang="da-DK" sz="3300" dirty="0">
                <a:solidFill>
                  <a:schemeClr val="accent1"/>
                </a:solidFill>
              </a:rPr>
            </a:br>
            <a:r>
              <a:rPr lang="da-DK" sz="3300" dirty="0">
                <a:solidFill>
                  <a:schemeClr val="accent1"/>
                </a:solidFill>
              </a:rPr>
              <a:t>- Status for overgang til </a:t>
            </a:r>
            <a:r>
              <a:rPr lang="da-DK" sz="3300" dirty="0" err="1">
                <a:solidFill>
                  <a:schemeClr val="accent1"/>
                </a:solidFill>
              </a:rPr>
              <a:t>MitID</a:t>
            </a:r>
            <a:r>
              <a:rPr lang="da-DK" sz="3300" dirty="0">
                <a:solidFill>
                  <a:schemeClr val="accent1"/>
                </a:solidFill>
              </a:rPr>
              <a:t> og NemLog-in3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F0ABFC41-97A7-4036-9156-65540C2E8A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da-DK" sz="7200" dirty="0"/>
              <a:t>15. marts 2023</a:t>
            </a:r>
          </a:p>
          <a:p>
            <a:r>
              <a:rPr lang="da-DK" sz="7200" dirty="0"/>
              <a:t>Helle Mørch, SDS</a:t>
            </a:r>
          </a:p>
        </p:txBody>
      </p:sp>
    </p:spTree>
    <p:extLst>
      <p:ext uri="{BB962C8B-B14F-4D97-AF65-F5344CB8AC3E}">
        <p14:creationId xmlns:p14="http://schemas.microsoft.com/office/powerpoint/2010/main" val="929455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770269-116B-489D-8D5C-D1EC0F42D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51279"/>
          </a:xfrm>
        </p:spPr>
        <p:txBody>
          <a:bodyPr>
            <a:normAutofit/>
          </a:bodyPr>
          <a:lstStyle/>
          <a:p>
            <a:r>
              <a:rPr lang="da-DK" sz="3600" dirty="0">
                <a:solidFill>
                  <a:schemeClr val="accent1"/>
                </a:solidFill>
              </a:rPr>
              <a:t>Status DIGST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C58EAB8-1453-4B39-B951-329D68202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0962"/>
            <a:ext cx="10515600" cy="4960559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a-DK" dirty="0"/>
              <a:t>Alle hovedleverancer på </a:t>
            </a:r>
            <a:r>
              <a:rPr lang="da-DK" dirty="0" err="1"/>
              <a:t>MitID</a:t>
            </a:r>
            <a:r>
              <a:rPr lang="da-DK" dirty="0"/>
              <a:t> og NemLog-in er i drift:</a:t>
            </a:r>
          </a:p>
          <a:p>
            <a:pPr lvl="1">
              <a:spcAft>
                <a:spcPts val="600"/>
              </a:spcAft>
            </a:pPr>
            <a:r>
              <a:rPr lang="da-DK" dirty="0" err="1"/>
              <a:t>MitID</a:t>
            </a:r>
            <a:r>
              <a:rPr lang="da-DK" dirty="0"/>
              <a:t> og lokale identifikationsmidler er understøttet.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OCES3 kan udstedes fra </a:t>
            </a:r>
            <a:r>
              <a:rPr lang="da-DK" dirty="0" err="1"/>
              <a:t>MitID</a:t>
            </a:r>
            <a:r>
              <a:rPr lang="da-DK" dirty="0"/>
              <a:t> Erhverv (kræver virksomhedens tilslutning til </a:t>
            </a:r>
            <a:r>
              <a:rPr lang="da-DK" dirty="0" err="1"/>
              <a:t>MitID</a:t>
            </a:r>
            <a:r>
              <a:rPr lang="da-DK" dirty="0"/>
              <a:t> Erhverv).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NemLog-in udfaser OIOSAML2 pr. 31. marts 2023. Herefter påbegyndes nedtagning af infrastrukturen. </a:t>
            </a:r>
            <a:r>
              <a:rPr lang="da-DK" i="1" dirty="0"/>
              <a:t>[PRÆCISERING: Forbindelserne lukkes IKKE. Det er nøglekort-infrastrukturen, som nedtages. Nøglekort vil ikke kunne fornys. Jeg afventer evt. yderligere </a:t>
            </a:r>
            <a:r>
              <a:rPr lang="da-DK" i="1"/>
              <a:t>præcisering fra </a:t>
            </a:r>
            <a:r>
              <a:rPr lang="da-DK" i="1" dirty="0"/>
              <a:t>DIGST]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NemID lukkes pr. 30. juni 2023, hvor alle OCES2 spærres.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Tilslutning af både små og store virksomheder til </a:t>
            </a:r>
            <a:r>
              <a:rPr lang="da-DK" dirty="0" err="1"/>
              <a:t>MitID</a:t>
            </a:r>
            <a:r>
              <a:rPr lang="da-DK" dirty="0"/>
              <a:t> Erhverv pågår.</a:t>
            </a:r>
          </a:p>
          <a:p>
            <a:pPr lvl="1">
              <a:spcAft>
                <a:spcPts val="600"/>
              </a:spcAft>
            </a:pP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441210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7B3A83-D92E-4089-8AFA-D3650D42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sz="3600" dirty="0">
                <a:solidFill>
                  <a:schemeClr val="accent1"/>
                </a:solidFill>
              </a:rPr>
              <a:t>Status SDS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71AE159-0771-4C9F-B066-857C323FF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da-DK" dirty="0"/>
              <a:t>NSP og SEB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Understøttelse af </a:t>
            </a:r>
            <a:r>
              <a:rPr lang="da-DK" dirty="0" err="1"/>
              <a:t>MitID</a:t>
            </a:r>
            <a:r>
              <a:rPr lang="da-DK" dirty="0"/>
              <a:t>, lokale identifikationsmidler og MOCES3 er i drift.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MOCES2 understøttes indtil 30. juni 2023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SEB afventer parternes tilslutning af nye </a:t>
            </a:r>
            <a:r>
              <a:rPr lang="da-DK" dirty="0" err="1"/>
              <a:t>IdP’er</a:t>
            </a:r>
            <a:r>
              <a:rPr lang="da-DK" dirty="0"/>
              <a:t>.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FMK Online tilsluttes til SEB inden 31. marts.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Udskiftning af SEB signeringscertifikat sker 3. april i test og 24. april i produktion. </a:t>
            </a:r>
          </a:p>
          <a:p>
            <a:pPr lvl="1">
              <a:spcAft>
                <a:spcPts val="600"/>
              </a:spcAft>
            </a:pPr>
            <a:r>
              <a:rPr lang="da-DK" dirty="0"/>
              <a:t>Udskiftning af OCES2 med OCES3 i SEB og i alle NSP komponenter er i gang.</a:t>
            </a:r>
          </a:p>
          <a:p>
            <a:pPr lvl="1"/>
            <a:endParaRPr lang="da-DK" dirty="0"/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82215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7B3A83-D92E-4089-8AFA-D3650D42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a-DK" sz="3600" dirty="0">
                <a:solidFill>
                  <a:schemeClr val="accent1"/>
                </a:solidFill>
              </a:rPr>
              <a:t>Udfordringer hos parterne lige nu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71AE159-0771-4C9F-B066-857C323FF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208014"/>
          </a:xfrm>
        </p:spPr>
        <p:txBody>
          <a:bodyPr/>
          <a:lstStyle/>
          <a:p>
            <a:r>
              <a:rPr lang="da-DK" dirty="0"/>
              <a:t>NSIS anmeldelser af lokale </a:t>
            </a:r>
            <a:r>
              <a:rPr lang="da-DK" dirty="0" err="1"/>
              <a:t>IdP’er</a:t>
            </a:r>
            <a:endParaRPr lang="da-DK" dirty="0"/>
          </a:p>
          <a:p>
            <a:r>
              <a:rPr lang="da-DK" dirty="0"/>
              <a:t>Virksomhedernes tilslutning til </a:t>
            </a:r>
            <a:r>
              <a:rPr lang="da-DK" dirty="0" err="1"/>
              <a:t>MitID</a:t>
            </a:r>
            <a:r>
              <a:rPr lang="da-DK" dirty="0"/>
              <a:t> Erhverv</a:t>
            </a:r>
          </a:p>
          <a:p>
            <a:pPr lvl="1"/>
            <a:r>
              <a:rPr lang="da-DK" dirty="0"/>
              <a:t>Timing af tilslutning og migrering/aktivering af brugere </a:t>
            </a:r>
          </a:p>
          <a:p>
            <a:pPr lvl="2"/>
            <a:r>
              <a:rPr lang="da-DK" dirty="0"/>
              <a:t>Support fra DIGST – måske lang ventetid tættere på deadline?</a:t>
            </a:r>
          </a:p>
          <a:p>
            <a:pPr lvl="2"/>
            <a:r>
              <a:rPr lang="da-DK" dirty="0"/>
              <a:t>Hvornår er fagsystemet klar til at understøtte nye identifikationsmidler?</a:t>
            </a:r>
          </a:p>
          <a:p>
            <a:pPr lvl="2"/>
            <a:r>
              <a:rPr lang="da-DK" dirty="0"/>
              <a:t>Brugernes håndtering af 2 identifikationsmidler samtidigt (medarbejdersignatur og nyt identifikationsmiddel)</a:t>
            </a:r>
          </a:p>
          <a:p>
            <a:pPr lvl="2"/>
            <a:endParaRPr lang="da-DK" dirty="0"/>
          </a:p>
          <a:p>
            <a:pPr lvl="2"/>
            <a:endParaRPr lang="da-DK" dirty="0"/>
          </a:p>
          <a:p>
            <a:pPr lvl="2"/>
            <a:endParaRPr lang="da-DK" dirty="0"/>
          </a:p>
          <a:p>
            <a:pPr lvl="2"/>
            <a:endParaRPr lang="da-DK" dirty="0"/>
          </a:p>
          <a:p>
            <a:pPr lvl="2"/>
            <a:endParaRPr lang="da-DK" dirty="0"/>
          </a:p>
          <a:p>
            <a:pPr lvl="1"/>
            <a:endParaRPr lang="da-DK" dirty="0"/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6B030005-754A-426B-BA70-4FE1ABB1F61F}"/>
              </a:ext>
            </a:extLst>
          </p:cNvPr>
          <p:cNvSpPr txBox="1"/>
          <p:nvPr/>
        </p:nvSpPr>
        <p:spPr>
          <a:xfrm>
            <a:off x="838200" y="5692656"/>
            <a:ext cx="480281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a-DK" sz="2800" dirty="0"/>
              <a:t>… og selvfølgelig tidsplanen</a:t>
            </a:r>
          </a:p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25369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E71767-1D0D-4AA1-A482-96E5C096C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7679"/>
            <a:ext cx="10515600" cy="1325563"/>
          </a:xfrm>
        </p:spPr>
        <p:txBody>
          <a:bodyPr>
            <a:normAutofit/>
          </a:bodyPr>
          <a:lstStyle/>
          <a:p>
            <a:r>
              <a:rPr lang="da-DK" sz="3600" dirty="0">
                <a:solidFill>
                  <a:schemeClr val="accent1"/>
                </a:solidFill>
              </a:rPr>
              <a:t>Parternes ibrugtagning af nye identifikationsmidler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CEAF9EF-492A-4D94-9ADC-06F670BDA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a-DK"/>
          </a:p>
        </p:txBody>
      </p:sp>
      <p:pic>
        <p:nvPicPr>
          <p:cNvPr id="8" name="Billede 7">
            <a:extLst>
              <a:ext uri="{FF2B5EF4-FFF2-40B4-BE49-F238E27FC236}">
                <a16:creationId xmlns:a16="http://schemas.microsoft.com/office/drawing/2014/main" id="{83C98FB8-B898-40B4-BCA7-1AADA874D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66" y="1392757"/>
            <a:ext cx="11987868" cy="5389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4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7B3A83-D92E-4089-8AFA-D3650D428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26"/>
            <a:ext cx="10515600" cy="1054100"/>
          </a:xfrm>
        </p:spPr>
        <p:txBody>
          <a:bodyPr>
            <a:normAutofit/>
          </a:bodyPr>
          <a:lstStyle/>
          <a:p>
            <a:r>
              <a:rPr lang="da-DK" sz="3600" dirty="0">
                <a:solidFill>
                  <a:schemeClr val="accent1"/>
                </a:solidFill>
              </a:rPr>
              <a:t>Info</a:t>
            </a:r>
            <a:endParaRPr lang="da-DK" sz="36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71AE159-0771-4C9F-B066-857C323FF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904875"/>
            <a:ext cx="11277600" cy="568642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da-DK" dirty="0"/>
              <a:t>NSPOP.dk projektsite: </a:t>
            </a:r>
            <a:r>
              <a:rPr lang="da-DK" dirty="0">
                <a:hlinkClick r:id="rId2"/>
              </a:rPr>
              <a:t>Klargøring til </a:t>
            </a:r>
            <a:r>
              <a:rPr lang="da-DK" dirty="0" err="1">
                <a:hlinkClick r:id="rId2"/>
              </a:rPr>
              <a:t>MitID</a:t>
            </a:r>
            <a:r>
              <a:rPr lang="da-DK" dirty="0">
                <a:hlinkClick r:id="rId2"/>
              </a:rPr>
              <a:t> og NemLog-in3 Home - Global Site (nspop.dk)</a:t>
            </a:r>
            <a:endParaRPr lang="da-DK" dirty="0"/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da-DK" dirty="0"/>
              <a:t>FAQ: </a:t>
            </a:r>
            <a:r>
              <a:rPr lang="da-DK" dirty="0">
                <a:hlinkClick r:id="rId3"/>
              </a:rPr>
              <a:t>FAQ - Klargøring til </a:t>
            </a:r>
            <a:r>
              <a:rPr lang="da-DK" dirty="0" err="1">
                <a:hlinkClick r:id="rId3"/>
              </a:rPr>
              <a:t>MitID</a:t>
            </a:r>
            <a:r>
              <a:rPr lang="da-DK" dirty="0">
                <a:hlinkClick r:id="rId3"/>
              </a:rPr>
              <a:t>/NemLog-in3 på sundhedsområdet - (nspop.dk)</a:t>
            </a:r>
            <a:endParaRPr lang="da-DK" dirty="0"/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da-DK" dirty="0"/>
              <a:t>Overblik over </a:t>
            </a:r>
            <a:r>
              <a:rPr lang="da-DK" dirty="0">
                <a:hlinkClick r:id="rId4"/>
              </a:rPr>
              <a:t>Hints: Brug af </a:t>
            </a:r>
            <a:r>
              <a:rPr lang="da-DK" dirty="0" err="1">
                <a:hlinkClick r:id="rId4"/>
              </a:rPr>
              <a:t>MitID</a:t>
            </a:r>
            <a:r>
              <a:rPr lang="da-DK" dirty="0">
                <a:hlinkClick r:id="rId4"/>
              </a:rPr>
              <a:t> Erhverv i adgang til patientdata fra nationale sundhedsservices - (nspop.dk)</a:t>
            </a:r>
            <a:endParaRPr lang="da-DK" dirty="0"/>
          </a:p>
          <a:p>
            <a:pPr lvl="1">
              <a:lnSpc>
                <a:spcPct val="120000"/>
              </a:lnSpc>
              <a:spcAft>
                <a:spcPts val="600"/>
              </a:spcAft>
            </a:pPr>
            <a:r>
              <a:rPr lang="da-DK" dirty="0"/>
              <a:t>Testdata: </a:t>
            </a:r>
            <a:r>
              <a:rPr lang="da-DK" dirty="0">
                <a:hlinkClick r:id="rId5"/>
              </a:rPr>
              <a:t>Testdata - Klargøring til </a:t>
            </a:r>
            <a:r>
              <a:rPr lang="da-DK" dirty="0" err="1">
                <a:hlinkClick r:id="rId5"/>
              </a:rPr>
              <a:t>MitID</a:t>
            </a:r>
            <a:r>
              <a:rPr lang="da-DK" dirty="0">
                <a:hlinkClick r:id="rId5"/>
              </a:rPr>
              <a:t> og NemLog-in3 - (nspop.dk)</a:t>
            </a:r>
            <a:endParaRPr lang="da-DK" dirty="0"/>
          </a:p>
          <a:p>
            <a:pPr lvl="1">
              <a:lnSpc>
                <a:spcPct val="120000"/>
              </a:lnSpc>
              <a:spcAft>
                <a:spcPts val="600"/>
              </a:spcAft>
            </a:pPr>
            <a:endParaRPr lang="da-DK" dirty="0"/>
          </a:p>
          <a:p>
            <a:pPr marL="0" indent="0">
              <a:lnSpc>
                <a:spcPct val="120000"/>
              </a:lnSpc>
              <a:buNone/>
            </a:pPr>
            <a:r>
              <a:rPr lang="da-DK" dirty="0"/>
              <a:t>DIGST om test med NemLog-in præproduktionsmiljø (DevTest4-prod)</a:t>
            </a:r>
          </a:p>
          <a:p>
            <a:pPr lvl="1">
              <a:lnSpc>
                <a:spcPct val="120000"/>
              </a:lnSpc>
            </a:pPr>
            <a:r>
              <a:rPr lang="da-DK" dirty="0">
                <a:hlinkClick r:id="rId6"/>
              </a:rPr>
              <a:t>https://www.nemlog-in.dk/vejledningertiltestmiljo/</a:t>
            </a:r>
            <a:r>
              <a:rPr lang="da-DK" dirty="0"/>
              <a:t> - </a:t>
            </a:r>
            <a:r>
              <a:rPr lang="da-DK" b="1" dirty="0"/>
              <a:t>BEMÆRK!</a:t>
            </a:r>
            <a:r>
              <a:rPr lang="da-DK" dirty="0"/>
              <a:t> at på sundhedsområdet skal der altid – trods DIGST anbefalingen – benyttes testdata, som er skabt i ”prod-benet” af DevTest4. Det er kun her, det er muligt at skabe sammenhæng i testdata på tværs af parterne (CPR, virksomhed, NSP/SEB, NL). </a:t>
            </a:r>
          </a:p>
          <a:p>
            <a:pPr lvl="1">
              <a:lnSpc>
                <a:spcPct val="120000"/>
              </a:lnSpc>
            </a:pPr>
            <a:r>
              <a:rPr lang="da-DK" dirty="0"/>
              <a:t>Videoen </a:t>
            </a:r>
            <a:r>
              <a:rPr lang="da-DK" dirty="0">
                <a:hlinkClick r:id="rId7"/>
              </a:rPr>
              <a:t>”Episode 3: Oprettelse af testdata via Swagger API”</a:t>
            </a:r>
            <a:r>
              <a:rPr lang="da-DK" dirty="0"/>
              <a:t> beskriver oprettelse af en testorganisation i DevTest4-prod med specifikt CVR-nr. Brugere i en sådan organisation skal først oprettes i </a:t>
            </a:r>
            <a:r>
              <a:rPr lang="da-DK" dirty="0" err="1">
                <a:hlinkClick r:id="rId8"/>
              </a:rPr>
              <a:t>MitID</a:t>
            </a:r>
            <a:r>
              <a:rPr lang="da-DK" dirty="0">
                <a:hlinkClick r:id="rId8"/>
              </a:rPr>
              <a:t> Simulatoren</a:t>
            </a:r>
            <a:r>
              <a:rPr lang="da-DK" dirty="0"/>
              <a:t>, som hører til dette testmiljø.</a:t>
            </a:r>
          </a:p>
          <a:p>
            <a:pPr lvl="1">
              <a:lnSpc>
                <a:spcPct val="120000"/>
              </a:lnSpc>
            </a:pPr>
            <a:endParaRPr lang="da-DK" dirty="0"/>
          </a:p>
          <a:p>
            <a:pPr marL="0" indent="0">
              <a:lnSpc>
                <a:spcPct val="120000"/>
              </a:lnSpc>
              <a:buNone/>
            </a:pPr>
            <a:r>
              <a:rPr lang="da-DK" dirty="0"/>
              <a:t>Kontaktinfo: Helle Mørch, </a:t>
            </a:r>
            <a:r>
              <a:rPr lang="da-DK" dirty="0">
                <a:hlinkClick r:id="rId9"/>
              </a:rPr>
              <a:t>HELM@sundhedsdata.dk</a:t>
            </a:r>
            <a:r>
              <a:rPr lang="da-DK" dirty="0"/>
              <a:t>, mobil: 20328547, skype: 32689274</a:t>
            </a:r>
          </a:p>
        </p:txBody>
      </p:sp>
    </p:spTree>
    <p:extLst>
      <p:ext uri="{BB962C8B-B14F-4D97-AF65-F5344CB8AC3E}">
        <p14:creationId xmlns:p14="http://schemas.microsoft.com/office/powerpoint/2010/main" val="1668994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Sundhedsdatastyrelsen farver">
      <a:dk1>
        <a:sysClr val="windowText" lastClr="000000"/>
      </a:dk1>
      <a:lt1>
        <a:sysClr val="window" lastClr="FFFFFF"/>
      </a:lt1>
      <a:dk2>
        <a:srgbClr val="425C6C"/>
      </a:dk2>
      <a:lt2>
        <a:srgbClr val="EEF1F4"/>
      </a:lt2>
      <a:accent1>
        <a:srgbClr val="007EC5"/>
      </a:accent1>
      <a:accent2>
        <a:srgbClr val="BFE600"/>
      </a:accent2>
      <a:accent3>
        <a:srgbClr val="5C8096"/>
      </a:accent3>
      <a:accent4>
        <a:srgbClr val="FFD400"/>
      </a:accent4>
      <a:accent5>
        <a:srgbClr val="005B8D"/>
      </a:accent5>
      <a:accent6>
        <a:srgbClr val="53A71C"/>
      </a:accent6>
      <a:hlink>
        <a:srgbClr val="005B8D"/>
      </a:hlink>
      <a:folHlink>
        <a:srgbClr val="005B8D"/>
      </a:folHlink>
    </a:clrScheme>
    <a:fontScheme name="Sundhedsdatastyrelsen fonte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1543</TotalTime>
  <Words>470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6</vt:i4>
      </vt:variant>
    </vt:vector>
  </HeadingPairs>
  <TitlesOfParts>
    <vt:vector size="10" baseType="lpstr">
      <vt:lpstr>Arial</vt:lpstr>
      <vt:lpstr>Calibri</vt:lpstr>
      <vt:lpstr>Corbel</vt:lpstr>
      <vt:lpstr>Office-tema</vt:lpstr>
      <vt:lpstr>FMK Teknikermøde - Status for overgang til MitID og NemLog-in3</vt:lpstr>
      <vt:lpstr>Status DIGST</vt:lpstr>
      <vt:lpstr>Status SDS</vt:lpstr>
      <vt:lpstr>Udfordringer hos parterne lige nu</vt:lpstr>
      <vt:lpstr>Parternes ibrugtagning af nye identifikationsmidler</vt:lpstr>
      <vt:lpstr>Info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FMK Teknik - Status for overgang til MitID og NemLog-in3</dc:title>
  <dc:creator>Helle Mørch</dc:creator>
  <cp:lastModifiedBy>Helle Mørch</cp:lastModifiedBy>
  <cp:revision>18</cp:revision>
  <dcterms:created xsi:type="dcterms:W3CDTF">2023-03-15T08:07:17Z</dcterms:created>
  <dcterms:modified xsi:type="dcterms:W3CDTF">2023-03-16T09:50:23Z</dcterms:modified>
</cp:coreProperties>
</file>