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106f231f_2_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106f231f_2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edcce1cd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" name="Google Shape;46;gedcce1cd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466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47818b5b90_4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47818b5b90_4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Statusrunde fra lps om og evt. hvordan de har implementeret afvisningsårsager på en receptanmodning.</a:t>
            </a:r>
            <a:endParaRPr sz="14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f89a26cd07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f89a26cd07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d09bebd753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d09bebd75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f89a26cd07_1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f89a26cd07_1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cf2c1d7e05_0_5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cf2c1d7e05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cf2c1d7e05_0_6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cf2c1d7e05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cf2c1d7e05_0_6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cf2c1d7e05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cf2c1d7e05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cf2c1d7e05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cd1d6a76e5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cd1d6a76e5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fcf87f480d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fcf87f480d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fcf87f480d_1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fcf87f480d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fcf87f480d_1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fcf87f480d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fcf87f480d_1_1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fcf87f480d_1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fcf87f480d_1_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fcf87f480d_1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fadd2ca936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fadd2ca936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cd1d6a76e5_0_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cd1d6a76e5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cf2c1d7e05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cf2c1d7e0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Fra sidste møde: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Det kan konstateres, at der er pænt stort brug af erstatningsydernumre. Er det historisk betinget? Hvorfor, i hvilke tilfælde?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Åse nævner, at FMK netop er udvidet til at acceptere fængsler og arresthuse.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Paul Samsig nævner, at mange tandlæger har afleveret deres ydernumre, der er pt. ingen overenskomst. Vil i den forbindelse kigge på SOR. Har endvidere et par vaccinationsklinikker. SDS vil snarest se på at inddrage vaccinationsklinikker som en af de SOR enhedstyper, der accepteres af FMK.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En del undrer sig over, hvorfor FMK har en begrænset liste af enhedstyper, som accepteres. Det er begrundet i, at vi har ønsket en langsom indfasning, specifikt til de områder, der </a:t>
            </a:r>
            <a:r>
              <a:rPr b="1" lang="en-GB">
                <a:solidFill>
                  <a:schemeClr val="dk1"/>
                </a:solidFill>
              </a:rPr>
              <a:t>ikke</a:t>
            </a:r>
            <a:r>
              <a:rPr lang="en-GB">
                <a:solidFill>
                  <a:schemeClr val="dk1"/>
                </a:solidFill>
              </a:rPr>
              <a:t> kan anvende ydernummer og/eller SKS-kode.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011e818cf3_7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1011e818cf3_7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cf2c1d7e05_0_2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cf2c1d7e05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Lægen opretter en ordination, der skal kun angives doseringsslutdato ved reel dosisslut/skift. Behandlingsslutdato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anvendes hvis der er reelt ophør af ordinationen.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Gyldig til på recept, kan anvendes til at regulerer påmindelse om receptfornyelse.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Lægerne melder tilbage til apotekerne at der er mange klik – hvad tænker I om det? Egentlig skal lægen kun tænke på dato ved justering.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Er der funktioner vi mangler for at lette lægens arbejdsgang????????????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Hvad hører I fra jeres support?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00b17ef998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00b17ef99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Lægen opretter en ordination, der skal kun angives doseringsslutdato ved reel dosisslut/skift. Behandlingsslutdato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anvendes hvis der er reelt ophør af ordinationen.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Gyldig til på recept, kan anvendes til at regulerer påmindelse om receptfornyelse.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Lægerne melder tilbage til apotekerne at der er mange klik – hvad tænker I om det? Egentlig skal lægen kun tænke på dato ved justering.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Er der funktioner vi mangler for at lette lægens arbejdsgang????????????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Hvad hører I fra jeres support?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1011e818cf3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1011e818cf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Lægen opretter en ordination, der skal kun angives doseringsslutdato ved reel dosisslut/skift. Behandlingsslutdato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anvendes hvis der er reelt ophør af ordinationen.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Gyldig til på recept, kan anvendes til at regulerer påmindelse om receptfornyelse.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Lægerne melder tilbage til apotekerne at der er mange klik – hvad tænker I om det? Egentlig skal lægen kun tænke på dato ved justering.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Er der funktioner vi mangler for at lette lægens arbejdsgang????????????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Hvad hører I fra jeres support?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cf2c1d7e05_0_5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cf2c1d7e05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highlight>
                <a:srgbClr val="E7EAE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 sz="1200">
                <a:latin typeface="Calibri"/>
                <a:ea typeface="Calibri"/>
                <a:cs typeface="Calibri"/>
                <a:sym typeface="Calibri"/>
              </a:rPr>
              <a:t>Automatiske Receptanmodninger </a:t>
            </a:r>
            <a:r>
              <a:rPr lang="en-GB" sz="1200">
                <a:latin typeface="Calibri"/>
                <a:ea typeface="Calibri"/>
                <a:cs typeface="Calibri"/>
                <a:sym typeface="Calibri"/>
              </a:rPr>
              <a:t>– vises anmodningerne i en fælles liste? Er det synligt at de er oprettet fra FMK.</a:t>
            </a:r>
            <a:endParaRPr sz="1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>
                <a:latin typeface="Calibri"/>
                <a:ea typeface="Calibri"/>
                <a:cs typeface="Calibri"/>
                <a:sym typeface="Calibri"/>
              </a:rPr>
              <a:t>FMK klinisk brugergruppe har drøftet og støtter op om at det er relevant at FMK viser, at en borger har modtaget </a:t>
            </a:r>
            <a:r>
              <a:rPr b="1" lang="en-GB" sz="1200">
                <a:latin typeface="Calibri"/>
                <a:ea typeface="Calibri"/>
                <a:cs typeface="Calibri"/>
                <a:sym typeface="Calibri"/>
              </a:rPr>
              <a:t>dosisdispenseret medicin 3 mdr. efter ophør.</a:t>
            </a:r>
            <a:endParaRPr b="1" sz="1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 sz="1200">
                <a:latin typeface="Calibri"/>
                <a:ea typeface="Calibri"/>
                <a:cs typeface="Calibri"/>
                <a:sym typeface="Calibri"/>
              </a:rPr>
              <a:t>Borgerspecifikt DD-kort </a:t>
            </a:r>
            <a:r>
              <a:rPr lang="en-GB" sz="1200">
                <a:latin typeface="Calibri"/>
                <a:ea typeface="Calibri"/>
                <a:cs typeface="Calibri"/>
                <a:sym typeface="Calibri"/>
              </a:rPr>
              <a:t>til de borger, der selv varetager medicinadministration. Det er et ønske vi har fået fra apotekerne. Printet vises kun i apotekssystemer.</a:t>
            </a:r>
            <a:endParaRPr sz="1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200">
                <a:latin typeface="Calibri"/>
                <a:ea typeface="Calibri"/>
                <a:cs typeface="Calibri"/>
                <a:sym typeface="Calibri"/>
              </a:rPr>
              <a:t>DD-kort, viser indholdsstof før handelsnavnet.</a:t>
            </a: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cf2c1d7e05_0_3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cf2c1d7e05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333333"/>
                </a:solidFill>
              </a:rPr>
              <a:t>Noter fra Stevens afklaring </a:t>
            </a:r>
            <a:r>
              <a:rPr lang="en-GB">
                <a:solidFill>
                  <a:srgbClr val="333333"/>
                </a:solidFill>
              </a:rPr>
              <a:t>- </a:t>
            </a:r>
            <a:r>
              <a:rPr lang="en-GB" sz="1200">
                <a:solidFill>
                  <a:srgbClr val="333333"/>
                </a:solidFill>
              </a:rPr>
              <a:t>dette gør bl.a. at læse-kald til FMK med stor sandsynlighed ikke bliver Minlogget korrekt fordi vi ikke ved præcis hvem organisationen er</a:t>
            </a:r>
            <a:endParaRPr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33333"/>
                </a:solidFill>
              </a:rPr>
              <a:t>OrgUsingId. Mere relevant at BRS opfølgningen fejler. </a:t>
            </a:r>
            <a:endParaRPr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33333"/>
                </a:solidFill>
              </a:rPr>
              <a:t>I sidste sprint bragte vi op at der var en del systemer som anvendete forkerte data i OrgUsingId, og slap igennem fordi der er en validering som i de fleste tilfælde er slået fra.</a:t>
            </a:r>
            <a:endParaRPr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33333"/>
                </a:solidFill>
              </a:rPr>
              <a:t>Hvis et system's whitelistning indeholder en "</a:t>
            </a:r>
            <a:r>
              <a:rPr lang="en-GB">
                <a:solidFill>
                  <a:srgbClr val="444444"/>
                </a:solidFill>
              </a:rPr>
              <a:t>fail_org_using_invalid_id_format" fejler kaldende korrekt, ellers logges de bare. Meget få systemer har denne property sat på deres whitelistning (XMedicus &amp; al dente).</a:t>
            </a:r>
            <a:endParaRPr>
              <a:solidFill>
                <a:srgbClr val="444444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44444"/>
                </a:solidFill>
              </a:rPr>
              <a:t>Her er en hurtigt oversigt over hvilke fejlagtige OrgUsingId og hvilket system der indmelder dem over de sidste 30 dage. </a:t>
            </a:r>
            <a:r>
              <a:rPr lang="en-GB" u="sng">
                <a:solidFill>
                  <a:srgbClr val="444444"/>
                </a:solidFill>
              </a:rPr>
              <a:t>Der er en del flere hvor antallet &lt; 100 som er frasoteret, her er del flere systemer også representeret.</a:t>
            </a:r>
            <a:endParaRPr u="sng">
              <a:solidFill>
                <a:srgbClr val="444444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33333"/>
                </a:solidFill>
              </a:rPr>
              <a:t>Alt i alt ser vi fejl i OrgUsingId fra fælgende systemer:</a:t>
            </a:r>
            <a:endParaRPr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333333"/>
                </a:solidFill>
              </a:rPr>
              <a:t>C2, Columna RM, Columna RN, DentalSuite,</a:t>
            </a:r>
            <a:endParaRPr b="1"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333333"/>
                </a:solidFill>
              </a:rPr>
              <a:t>EG, EG Clinea, EG Sensum, Epic, GANGLION,</a:t>
            </a:r>
            <a:endParaRPr b="1"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333333"/>
                </a:solidFill>
              </a:rPr>
              <a:t>MedWinVagt, Multimed, NOVAX, PharmaNet, </a:t>
            </a:r>
            <a:endParaRPr b="1"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333333"/>
                </a:solidFill>
              </a:rPr>
              <a:t>Sundhedsjournalen, WinPLC, XMO, XMedicus, al dente.</a:t>
            </a:r>
            <a:endParaRPr b="1">
              <a:solidFill>
                <a:srgbClr val="333333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33333"/>
                </a:solidFill>
              </a:rPr>
              <a:t>C2 og PharmaNet fejler senere når der valideres om lokations-nummeret passer med CVR.</a:t>
            </a:r>
            <a:endParaRPr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a00c64bbde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a00c64bbd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22fdf4dac_5_4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322fdf4dac_5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685800" y="2111123"/>
            <a:ext cx="7772400" cy="154647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685800" y="3786738"/>
            <a:ext cx="7772400" cy="104631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" type="body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4"/>
          <p:cNvSpPr txBox="1"/>
          <p:nvPr>
            <p:ph idx="1" type="body"/>
          </p:nvPr>
        </p:nvSpPr>
        <p:spPr>
          <a:xfrm>
            <a:off x="457200" y="1600200"/>
            <a:ext cx="3994526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17" name="Google Shape;17;p4"/>
          <p:cNvSpPr txBox="1"/>
          <p:nvPr>
            <p:ph idx="2" type="body"/>
          </p:nvPr>
        </p:nvSpPr>
        <p:spPr>
          <a:xfrm>
            <a:off x="4692274" y="1600200"/>
            <a:ext cx="3994526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/>
          <p:nvPr>
            <p:ph idx="1" type="body"/>
          </p:nvPr>
        </p:nvSpPr>
        <p:spPr>
          <a:xfrm>
            <a:off x="457200" y="5875079"/>
            <a:ext cx="8229600" cy="69269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1pPr>
            <a:lvl2pPr indent="-342900" lvl="1" marL="9144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2pPr>
            <a:lvl3pPr indent="-342900" lvl="2" marL="1371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3pPr>
            <a:lvl4pPr indent="-342900" lvl="3" marL="18288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4pPr>
            <a:lvl5pPr indent="-342900" lvl="4" marL="22860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5pPr>
            <a:lvl6pPr indent="-342900" lvl="5" marL="2743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6pPr>
            <a:lvl7pPr indent="-342900" lvl="6" marL="32004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7pPr>
            <a:lvl8pPr indent="-342900" lvl="7" marL="3657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8pPr>
            <a:lvl9pPr indent="-342900" lvl="8" marL="41148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0"/>
          <p:cNvSpPr txBox="1"/>
          <p:nvPr>
            <p:ph type="ctrTitle"/>
          </p:nvPr>
        </p:nvSpPr>
        <p:spPr>
          <a:xfrm>
            <a:off x="822960" y="2743200"/>
            <a:ext cx="7498200" cy="10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9pPr>
          </a:lstStyle>
          <a:p/>
        </p:txBody>
      </p:sp>
      <p:sp>
        <p:nvSpPr>
          <p:cNvPr id="27" name="Google Shape;27;p10"/>
          <p:cNvSpPr txBox="1"/>
          <p:nvPr>
            <p:ph idx="1" type="subTitle"/>
          </p:nvPr>
        </p:nvSpPr>
        <p:spPr>
          <a:xfrm>
            <a:off x="1645920" y="4114800"/>
            <a:ext cx="58521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1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1pPr>
            <a:lvl2pPr lvl="1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2pPr>
            <a:lvl3pPr lvl="2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3pPr>
            <a:lvl4pPr lvl="3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4pPr>
            <a:lvl5pPr lvl="4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5pPr>
            <a:lvl6pPr lvl="5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6pPr>
            <a:lvl7pPr lvl="6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7pPr>
            <a:lvl8pPr lvl="7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8pPr>
            <a:lvl9pPr lvl="8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9pPr>
          </a:lstStyle>
          <a:p/>
        </p:txBody>
      </p:sp>
      <p:sp>
        <p:nvSpPr>
          <p:cNvPr id="30" name="Google Shape;30;p11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97933" lvl="0" marL="4572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2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1pPr>
            <a:lvl2pPr lvl="1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2pPr>
            <a:lvl3pPr lvl="2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3pPr>
            <a:lvl4pPr lvl="3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4pPr>
            <a:lvl5pPr lvl="4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5pPr>
            <a:lvl6pPr lvl="5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6pPr>
            <a:lvl7pPr lvl="6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7pPr>
            <a:lvl8pPr lvl="7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8pPr>
            <a:lvl9pPr lvl="8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9pPr>
          </a:lstStyle>
          <a:p/>
        </p:txBody>
      </p:sp>
      <p:sp>
        <p:nvSpPr>
          <p:cNvPr id="33" name="Google Shape;33;p12"/>
          <p:cNvSpPr txBox="1"/>
          <p:nvPr>
            <p:ph idx="1" type="body"/>
          </p:nvPr>
        </p:nvSpPr>
        <p:spPr>
          <a:xfrm>
            <a:off x="274320" y="1645920"/>
            <a:ext cx="4023300" cy="49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97933" lvl="0" marL="4572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  <p:sp>
        <p:nvSpPr>
          <p:cNvPr id="34" name="Google Shape;34;p12"/>
          <p:cNvSpPr txBox="1"/>
          <p:nvPr>
            <p:ph idx="2" type="body"/>
          </p:nvPr>
        </p:nvSpPr>
        <p:spPr>
          <a:xfrm>
            <a:off x="4846320" y="1645920"/>
            <a:ext cx="4023300" cy="49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97933" lvl="0" marL="4572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3"/>
          <p:cNvSpPr txBox="1"/>
          <p:nvPr>
            <p:ph idx="1" type="body"/>
          </p:nvPr>
        </p:nvSpPr>
        <p:spPr>
          <a:xfrm>
            <a:off x="274320" y="6035040"/>
            <a:ext cx="85953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indent="-431800" lvl="1" marL="914400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1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●"/>
              <a:defRPr b="0" i="0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54" r:id="rId2"/>
    <p:sldLayoutId id="2147483655" r:id="rId3"/>
    <p:sldLayoutId id="2147483656" r:id="rId4"/>
    <p:sldLayoutId id="2147483657" r:id="rId5"/>
    <p:sldLayoutId id="2147483658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4"/>
          <p:cNvSpPr txBox="1"/>
          <p:nvPr>
            <p:ph type="ctrTitle"/>
          </p:nvPr>
        </p:nvSpPr>
        <p:spPr>
          <a:xfrm>
            <a:off x="743550" y="4105300"/>
            <a:ext cx="7656900" cy="81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9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55"/>
              <a:t>FMK Teknikermøde</a:t>
            </a:r>
            <a:endParaRPr b="1" sz="3555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14"/>
          <p:cNvSpPr txBox="1"/>
          <p:nvPr>
            <p:ph idx="1" type="subTitle"/>
          </p:nvPr>
        </p:nvSpPr>
        <p:spPr>
          <a:xfrm>
            <a:off x="1377475" y="4864675"/>
            <a:ext cx="6285300" cy="160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rPr lang="en-GB" sz="2666"/>
              <a:t>Den 10.11.2021</a:t>
            </a:r>
            <a:endParaRPr sz="2666"/>
          </a:p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rPr lang="en-GB" sz="2666"/>
              <a:t>GodsbabanenGuest</a:t>
            </a:r>
            <a:endParaRPr sz="2666"/>
          </a:p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rPr lang="en-GB" sz="2666"/>
              <a:t>Kode: Godsbanen2018</a:t>
            </a:r>
            <a:endParaRPr sz="2666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6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26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fmk-logo.png" id="43" name="Google Shape;4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9175" y="394725"/>
            <a:ext cx="1982900" cy="358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5"/>
          <p:cNvSpPr txBox="1"/>
          <p:nvPr>
            <p:ph type="title"/>
          </p:nvPr>
        </p:nvSpPr>
        <p:spPr>
          <a:xfrm>
            <a:off x="625449" y="122225"/>
            <a:ext cx="8206800" cy="11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88">
                <a:solidFill>
                  <a:schemeClr val="accent5"/>
                </a:solidFill>
              </a:rPr>
              <a:t>Plan for dagen</a:t>
            </a:r>
            <a:endParaRPr b="1" sz="4288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5"/>
          <p:cNvSpPr txBox="1"/>
          <p:nvPr/>
        </p:nvSpPr>
        <p:spPr>
          <a:xfrm>
            <a:off x="685750" y="1557950"/>
            <a:ext cx="8086200" cy="47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3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Dagsorden</a:t>
            </a:r>
            <a:endParaRPr sz="23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10.00 – 10.15 Velkomst og præsentation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10.15 – 10.30 Nyt fra SDS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10.30 – 11.15 MitID – aktuel status / tidsplan / overgangsordning mm.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11.15 – 11.45 SOR – Hvor er vi ? FMK / SOR / andre løsninger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11.45 – 12.00 IsAlive service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12.00 – 12.45 Frokost / netværk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12.45 – 13.00 Viderestillingsservice – receptanmodninger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13.00 – 14.15 FMK 1.6.0 tekniske aspekter - gruppearbejde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14.15 – 14.30 Opsamling vedr. 1.6.0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14.30 – 14.45 AI projektet – status</a:t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50">
                <a:solidFill>
                  <a:srgbClr val="172B4D"/>
                </a:solidFill>
              </a:rPr>
              <a:t>14.45 – 15.00 Evaluering / næste møde</a:t>
            </a:r>
            <a:endParaRPr>
              <a:solidFill>
                <a:srgbClr val="172B4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0" name="Google Shape;50;p15"/>
          <p:cNvSpPr txBox="1"/>
          <p:nvPr/>
        </p:nvSpPr>
        <p:spPr>
          <a:xfrm>
            <a:off x="5772975" y="4153650"/>
            <a:ext cx="7336200" cy="8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/>
          <p:nvPr>
            <p:ph type="title"/>
          </p:nvPr>
        </p:nvSpPr>
        <p:spPr>
          <a:xfrm>
            <a:off x="625449" y="122225"/>
            <a:ext cx="8206800" cy="11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88">
                <a:solidFill>
                  <a:schemeClr val="accent5"/>
                </a:solidFill>
              </a:rPr>
              <a:t>Statusrunde</a:t>
            </a:r>
            <a:endParaRPr b="1" sz="4288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6"/>
          <p:cNvSpPr txBox="1"/>
          <p:nvPr>
            <p:ph idx="1" type="body"/>
          </p:nvPr>
        </p:nvSpPr>
        <p:spPr>
          <a:xfrm>
            <a:off x="675700" y="1522475"/>
            <a:ext cx="8106300" cy="454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Navn, firma, rolle</a:t>
            </a:r>
            <a:endParaRPr sz="2400"/>
          </a:p>
          <a:p>
            <a:pPr indent="-228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Hvilken snitflade arbejder I på / status på SOR anvendelse / fremtidsplaner…</a:t>
            </a:r>
            <a:endParaRPr/>
          </a:p>
          <a:p>
            <a:pPr indent="-228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VKA implementering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7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 </a:t>
            </a:r>
            <a:endParaRPr sz="2000"/>
          </a:p>
        </p:txBody>
      </p:sp>
      <p:sp>
        <p:nvSpPr>
          <p:cNvPr id="62" name="Google Shape;62;p17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  <a:noFill/>
          <a:ln cap="flat" cmpd="sng" w="9525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/>
          </a:p>
          <a:p>
            <a:pPr indent="-436033" lvl="0" marL="457200" rtl="0" algn="l">
              <a:spcBef>
                <a:spcPts val="0"/>
              </a:spcBef>
              <a:spcAft>
                <a:spcPts val="0"/>
              </a:spcAft>
              <a:buSzPts val="3267"/>
              <a:buChar char="●"/>
            </a:pPr>
            <a:r>
              <a:rPr lang="en-GB" sz="3266"/>
              <a:t>Afvisningsårsager til receptanmodninger</a:t>
            </a:r>
            <a:endParaRPr sz="3266"/>
          </a:p>
          <a:p>
            <a:pPr indent="-436033" lvl="0" marL="457200" rtl="0" algn="l">
              <a:spcBef>
                <a:spcPts val="0"/>
              </a:spcBef>
              <a:spcAft>
                <a:spcPts val="0"/>
              </a:spcAft>
              <a:buSzPts val="3267"/>
              <a:buChar char="●"/>
            </a:pPr>
            <a:r>
              <a:rPr lang="en-GB" sz="3266"/>
              <a:t>Roadmap</a:t>
            </a:r>
            <a:endParaRPr sz="32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8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 </a:t>
            </a:r>
            <a:endParaRPr sz="2000"/>
          </a:p>
        </p:txBody>
      </p:sp>
      <p:sp>
        <p:nvSpPr>
          <p:cNvPr id="68" name="Google Shape;68;p18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66"/>
              <a:t>2 nye afvisningsårsager er nu mulige i skemaet. </a:t>
            </a:r>
            <a:endParaRPr sz="3266"/>
          </a:p>
        </p:txBody>
      </p:sp>
      <p:pic>
        <p:nvPicPr>
          <p:cNvPr id="69" name="Google Shape;6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1325" y="2721450"/>
            <a:ext cx="7467600" cy="3295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 -</a:t>
            </a:r>
            <a:r>
              <a:rPr b="1" lang="en-GB" sz="4888">
                <a:solidFill>
                  <a:schemeClr val="accent5"/>
                </a:solidFill>
              </a:rPr>
              <a:t> </a:t>
            </a:r>
            <a:endParaRPr sz="2000"/>
          </a:p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/>
          </a:p>
        </p:txBody>
      </p:sp>
      <p:pic>
        <p:nvPicPr>
          <p:cNvPr id="76" name="Google Shape;7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138" y="1819275"/>
            <a:ext cx="8372475" cy="321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274325" y="274327"/>
            <a:ext cx="8595300" cy="1177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/>
              <a:t> </a:t>
            </a:r>
            <a:r>
              <a:rPr b="1" lang="en-GB" sz="4250">
                <a:solidFill>
                  <a:schemeClr val="accent5"/>
                </a:solidFill>
              </a:rPr>
              <a:t>orientering -</a:t>
            </a:r>
            <a:r>
              <a:rPr b="1" lang="en-GB" sz="4888">
                <a:solidFill>
                  <a:schemeClr val="accent5"/>
                </a:solidFill>
              </a:rPr>
              <a:t> </a:t>
            </a:r>
            <a:endParaRPr b="1" sz="4888">
              <a:solidFill>
                <a:schemeClr val="accent5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accent5"/>
                </a:solidFill>
              </a:rPr>
              <a:t>Roadmap - godkendt d. 15/3-2021 - uændret siden vores møde i april</a:t>
            </a:r>
            <a:endParaRPr sz="2000"/>
          </a:p>
        </p:txBody>
      </p:sp>
      <p:sp>
        <p:nvSpPr>
          <p:cNvPr id="82" name="Google Shape;82;p20"/>
          <p:cNvSpPr txBox="1"/>
          <p:nvPr>
            <p:ph idx="1" type="body"/>
          </p:nvPr>
        </p:nvSpPr>
        <p:spPr>
          <a:xfrm>
            <a:off x="204545" y="1593495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chemeClr val="dk1"/>
              </a:solidFill>
              <a:highlight>
                <a:srgbClr val="E7EAE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3" name="Google Shape;8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593490"/>
            <a:ext cx="9144000" cy="5141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1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/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 sz="4250"/>
          </a:p>
        </p:txBody>
      </p:sp>
      <p:sp>
        <p:nvSpPr>
          <p:cNvPr id="89" name="Google Shape;89;p21"/>
          <p:cNvSpPr txBox="1"/>
          <p:nvPr>
            <p:ph idx="1" type="body"/>
          </p:nvPr>
        </p:nvSpPr>
        <p:spPr>
          <a:xfrm>
            <a:off x="274350" y="1097225"/>
            <a:ext cx="8595300" cy="517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000">
                <a:solidFill>
                  <a:schemeClr val="accent5"/>
                </a:solidFill>
              </a:rPr>
              <a:t>Roadmap - godkendt d. 15/3-2021 - </a:t>
            </a:r>
            <a:r>
              <a:rPr b="1" lang="en-GB" sz="2000">
                <a:solidFill>
                  <a:schemeClr val="accent5"/>
                </a:solidFill>
              </a:rPr>
              <a:t>U</a:t>
            </a:r>
            <a:r>
              <a:rPr b="1" lang="en-GB" sz="2000">
                <a:solidFill>
                  <a:schemeClr val="accent5"/>
                </a:solidFill>
              </a:rPr>
              <a:t>ændret siden vores møde i april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chemeClr val="dk1"/>
              </a:solidFill>
              <a:highlight>
                <a:srgbClr val="E7EAE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Hu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920300"/>
            <a:ext cx="9144000" cy="493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2"/>
          <p:cNvSpPr txBox="1"/>
          <p:nvPr>
            <p:ph type="title"/>
          </p:nvPr>
        </p:nvSpPr>
        <p:spPr>
          <a:xfrm>
            <a:off x="274345" y="3640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 sz="4250"/>
          </a:p>
        </p:txBody>
      </p:sp>
      <p:sp>
        <p:nvSpPr>
          <p:cNvPr id="96" name="Google Shape;96;p22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7" name="Google Shape;9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645929"/>
            <a:ext cx="9144000" cy="51497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3"/>
          <p:cNvSpPr txBox="1"/>
          <p:nvPr>
            <p:ph type="title"/>
          </p:nvPr>
        </p:nvSpPr>
        <p:spPr>
          <a:xfrm>
            <a:off x="274325" y="931275"/>
            <a:ext cx="8595300" cy="15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MitID – aktuel status / tidsplan / overgangsordning mm.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03" name="Google Shape;103;p23"/>
          <p:cNvSpPr txBox="1"/>
          <p:nvPr>
            <p:ph idx="1" type="body"/>
          </p:nvPr>
        </p:nvSpPr>
        <p:spPr>
          <a:xfrm>
            <a:off x="274325" y="4699225"/>
            <a:ext cx="8595300" cy="188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/>
              <a:t>Oplæg ved Christian Gasser</a:t>
            </a:r>
            <a:endParaRPr i="1" sz="19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4"/>
          <p:cNvSpPr txBox="1"/>
          <p:nvPr>
            <p:ph type="title"/>
          </p:nvPr>
        </p:nvSpPr>
        <p:spPr>
          <a:xfrm>
            <a:off x="625450" y="206550"/>
            <a:ext cx="8206800" cy="161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88">
                <a:solidFill>
                  <a:schemeClr val="accent5"/>
                </a:solidFill>
              </a:rPr>
              <a:t>SOR – Hvor er vi ? FMK / SOR / andre løsninger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09" name="Google Shape;109;p24"/>
          <p:cNvSpPr txBox="1"/>
          <p:nvPr>
            <p:ph idx="1" type="body"/>
          </p:nvPr>
        </p:nvSpPr>
        <p:spPr>
          <a:xfrm>
            <a:off x="675700" y="1908725"/>
            <a:ext cx="8106300" cy="42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28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/>
          </a:p>
          <a:p>
            <a:pPr indent="-228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Ved Thomas Sonne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5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66"/>
              <a:t>Hvorfor er klassifikationer vigtige</a:t>
            </a:r>
            <a:endParaRPr sz="3366"/>
          </a:p>
        </p:txBody>
      </p:sp>
      <p:sp>
        <p:nvSpPr>
          <p:cNvPr id="115" name="Google Shape;115;p25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Behov for entydighed</a:t>
            </a:r>
            <a:endParaRPr/>
          </a:p>
          <a:p>
            <a:pPr indent="-397933" lvl="1" marL="914400" rtl="0" algn="l">
              <a:spcBef>
                <a:spcPts val="0"/>
              </a:spcBef>
              <a:spcAft>
                <a:spcPts val="0"/>
              </a:spcAft>
              <a:buSzPts val="2667"/>
              <a:buChar char="○"/>
            </a:pPr>
            <a:r>
              <a:rPr lang="en-GB"/>
              <a:t>Navne er ikke entydige</a:t>
            </a:r>
            <a:endParaRPr/>
          </a:p>
          <a:p>
            <a:pPr indent="-397933" lvl="2" marL="1371600" rtl="0" algn="l">
              <a:spcBef>
                <a:spcPts val="0"/>
              </a:spcBef>
              <a:spcAft>
                <a:spcPts val="0"/>
              </a:spcAft>
              <a:buSzPts val="2667"/>
              <a:buChar char="■"/>
            </a:pPr>
            <a:r>
              <a:rPr lang="en-GB"/>
              <a:t>Forskellige kaldenavne</a:t>
            </a:r>
            <a:endParaRPr/>
          </a:p>
          <a:p>
            <a:pPr indent="-397933" lvl="2" marL="1371600" rtl="0" algn="l">
              <a:spcBef>
                <a:spcPts val="0"/>
              </a:spcBef>
              <a:spcAft>
                <a:spcPts val="0"/>
              </a:spcAft>
              <a:buSzPts val="2667"/>
              <a:buChar char="■"/>
            </a:pPr>
            <a:r>
              <a:rPr lang="en-GB"/>
              <a:t>Forskellig brug af forkortelser</a:t>
            </a:r>
            <a:endParaRPr/>
          </a:p>
          <a:p>
            <a:pPr indent="-397933" lvl="2" marL="1371600" rtl="0" algn="l">
              <a:spcBef>
                <a:spcPts val="0"/>
              </a:spcBef>
              <a:spcAft>
                <a:spcPts val="0"/>
              </a:spcAft>
              <a:buSzPts val="2667"/>
              <a:buChar char="■"/>
            </a:pPr>
            <a:r>
              <a:rPr lang="en-GB"/>
              <a:t>Stavefejl</a:t>
            </a:r>
            <a:endParaRPr/>
          </a:p>
          <a:p>
            <a:pPr indent="-397933" lvl="2" marL="1371600" rtl="0" algn="l">
              <a:spcBef>
                <a:spcPts val="0"/>
              </a:spcBef>
              <a:spcAft>
                <a:spcPts val="0"/>
              </a:spcAft>
              <a:buSzPts val="2667"/>
              <a:buChar char="■"/>
            </a:pPr>
            <a:r>
              <a:rPr lang="en-GB"/>
              <a:t>Navne-sammenfald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ID numre er entydige !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Oplysninger til et ID kan rettes og fornyes</a:t>
            </a:r>
            <a:endParaRPr/>
          </a:p>
          <a:p>
            <a:pPr indent="-397933" lvl="1" marL="914400" rtl="0" algn="l">
              <a:spcBef>
                <a:spcPts val="0"/>
              </a:spcBef>
              <a:spcAft>
                <a:spcPts val="0"/>
              </a:spcAft>
              <a:buSzPts val="2667"/>
              <a:buChar char="○"/>
            </a:pPr>
            <a:r>
              <a:rPr lang="en-GB"/>
              <a:t>Kontaktoplysninger kan ændres</a:t>
            </a:r>
            <a:endParaRPr/>
          </a:p>
          <a:p>
            <a:pPr indent="-397933" lvl="1" marL="914400" rtl="0" algn="l">
              <a:spcBef>
                <a:spcPts val="0"/>
              </a:spcBef>
              <a:spcAft>
                <a:spcPts val="0"/>
              </a:spcAft>
              <a:buSzPts val="2667"/>
              <a:buChar char="○"/>
            </a:pPr>
            <a:r>
              <a:rPr lang="en-GB"/>
              <a:t>Adresse kan ændres ved flytning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6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66"/>
              <a:t>Organisations-klassifikationer</a:t>
            </a:r>
            <a:endParaRPr sz="3566"/>
          </a:p>
        </p:txBody>
      </p:sp>
      <p:sp>
        <p:nvSpPr>
          <p:cNvPr id="121" name="Google Shape;121;p26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 FMK anvendes i dag: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SKS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Ydernumre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Kommunekoder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Lokationsnumre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CVR (CVR-P)</a:t>
            </a:r>
            <a:endParaRPr/>
          </a:p>
          <a:p>
            <a:pPr indent="-397933" lvl="0" marL="457200" rtl="0" algn="l">
              <a:spcBef>
                <a:spcPts val="0"/>
              </a:spcBef>
              <a:spcAft>
                <a:spcPts val="0"/>
              </a:spcAft>
              <a:buSzPts val="2667"/>
              <a:buChar char="●"/>
            </a:pPr>
            <a:r>
              <a:rPr lang="en-GB"/>
              <a:t>SOR-id’er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Kommunekoder og CVR angiver mere en ejer, end en klinisk organisation og er derfor lidt problematiske.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7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SOR i FMK (pr. nov 2021)</a:t>
            </a:r>
            <a:endParaRPr/>
          </a:p>
        </p:txBody>
      </p:sp>
      <p:sp>
        <p:nvSpPr>
          <p:cNvPr id="127" name="Google Shape;127;p27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På nuværende tidspunkt anvedes SOR-koder til organisationer, der ikke har andet ID.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Første valg er:</a:t>
            </a:r>
            <a:endParaRPr sz="1966"/>
          </a:p>
          <a:p>
            <a:pPr indent="-353483" lvl="0" marL="457200" rtl="0" algn="l">
              <a:spcBef>
                <a:spcPts val="0"/>
              </a:spcBef>
              <a:spcAft>
                <a:spcPts val="0"/>
              </a:spcAft>
              <a:buSzPts val="1967"/>
              <a:buChar char="●"/>
            </a:pPr>
            <a:r>
              <a:rPr lang="en-GB" sz="1966"/>
              <a:t>SKS koder til sygehuse</a:t>
            </a:r>
            <a:endParaRPr sz="1966"/>
          </a:p>
          <a:p>
            <a:pPr indent="-353483" lvl="0" marL="457200" rtl="0" algn="l">
              <a:spcBef>
                <a:spcPts val="0"/>
              </a:spcBef>
              <a:spcAft>
                <a:spcPts val="0"/>
              </a:spcAft>
              <a:buSzPts val="1967"/>
              <a:buChar char="●"/>
            </a:pPr>
            <a:r>
              <a:rPr lang="en-GB" sz="1966"/>
              <a:t>Yder-numre til praktiserende- og speciallæger</a:t>
            </a:r>
            <a:endParaRPr sz="1966"/>
          </a:p>
          <a:p>
            <a:pPr indent="-353483" lvl="0" marL="457200" rtl="0" algn="l">
              <a:spcBef>
                <a:spcPts val="0"/>
              </a:spcBef>
              <a:spcAft>
                <a:spcPts val="0"/>
              </a:spcAft>
              <a:buSzPts val="1967"/>
              <a:buChar char="●"/>
            </a:pPr>
            <a:r>
              <a:rPr lang="en-GB" sz="1966"/>
              <a:t>Lokationsnumre til Apoteker</a:t>
            </a:r>
            <a:endParaRPr sz="1966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Til plejehjem og bosteder udfases kommunekoder og SOR-koder anvendes.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Til læger, der ikke har ydernummer anvendes SOR-koder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Andre typer organisationer anvender SOR-koder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Erstanings-ydernumre skal undgås.</a:t>
            </a:r>
            <a:endParaRPr sz="1966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8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SOR i fremtiden</a:t>
            </a:r>
            <a:endParaRPr/>
          </a:p>
        </p:txBody>
      </p:sp>
      <p:sp>
        <p:nvSpPr>
          <p:cNvPr id="133" name="Google Shape;133;p28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På et tidpunkt skal SKS, Yder og lokationsnumre overgå til SOR-koder. Det vil ske gradvist.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FMK-teamet forbereder mapning i FMK-kernen, så gamle data kan mappes til nye SOR-koder. 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Mapning mellem SOR og Yder bliver første trin og er delvist implementeret.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(mapning ved recept-anmodninger og opslag på disse, samt recepter)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Overvejer om klientsystemer, skal kunne bede om primært at få SOR-koder. 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9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66"/>
              <a:t>Kommentarer til fremtidig SOR</a:t>
            </a:r>
            <a:endParaRPr sz="3566"/>
          </a:p>
        </p:txBody>
      </p:sp>
      <p:sp>
        <p:nvSpPr>
          <p:cNvPr id="139" name="Google Shape;139;p29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Er der ønskeligt at kunne vælge mellem f.eks. SOR og Yder?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Hvad er de største udfordring, ved at anvende rent SOR?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66"/>
              <a:t>Hvem kan idag indrapportere egen organisation med SOR-kode?</a:t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66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0"/>
          <p:cNvSpPr txBox="1"/>
          <p:nvPr>
            <p:ph type="title"/>
          </p:nvPr>
        </p:nvSpPr>
        <p:spPr>
          <a:xfrm>
            <a:off x="625450" y="206550"/>
            <a:ext cx="8206800" cy="182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FMK IsAlive service</a:t>
            </a:r>
            <a:endParaRPr b="1" sz="4288">
              <a:solidFill>
                <a:schemeClr val="accent5"/>
              </a:solidFill>
            </a:endParaRPr>
          </a:p>
          <a:p>
            <a:pPr indent="0" lvl="0" marL="0" rtl="0" algn="l">
              <a:lnSpc>
                <a:spcPct val="119886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45" name="Google Shape;145;p30"/>
          <p:cNvSpPr txBox="1"/>
          <p:nvPr>
            <p:ph idx="1" type="body"/>
          </p:nvPr>
        </p:nvSpPr>
        <p:spPr>
          <a:xfrm>
            <a:off x="675700" y="1104700"/>
            <a:ext cx="8106300" cy="48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/>
              <a:t>Til erstatning for kreative forsøg på at detektere, om FMK er oppe via snitfladen - disse bør fjernes fra klienterne (GetMedicineCard for Nancy Berggren o.lign.)</a:t>
            </a:r>
            <a:endParaRPr sz="1900"/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>
                <a:solidFill>
                  <a:schemeClr val="dk1"/>
                </a:solidFill>
              </a:rPr>
              <a:t>Servicen returnerer:</a:t>
            </a:r>
            <a:endParaRPr sz="1900">
              <a:solidFill>
                <a:schemeClr val="dk1"/>
              </a:solidFill>
            </a:endParaRPr>
          </a:p>
          <a:p>
            <a:pPr indent="-3492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</a:pPr>
            <a:r>
              <a:rPr lang="en-GB" sz="1900">
                <a:solidFill>
                  <a:schemeClr val="dk1"/>
                </a:solidFill>
              </a:rPr>
              <a:t>HTTP Status 200 samt teksten "FMK up" hvis FMK og de umiddelbare afhængigheder virker som normalt. </a:t>
            </a:r>
            <a:endParaRPr sz="1900">
              <a:solidFill>
                <a:schemeClr val="dk1"/>
              </a:solidFill>
            </a:endParaRPr>
          </a:p>
          <a:p>
            <a:pPr indent="-3492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</a:pPr>
            <a:r>
              <a:rPr lang="en-GB" sz="1900">
                <a:solidFill>
                  <a:schemeClr val="dk1"/>
                </a:solidFill>
              </a:rPr>
              <a:t>HTTP Status 5xx hvis FMK ikke virker som normalt.</a:t>
            </a:r>
            <a:endParaRPr sz="1900"/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/>
              <a:t>&lt;miljø&gt;/fmk12/services/alive </a:t>
            </a:r>
            <a:br>
              <a:rPr lang="en-GB" sz="1900"/>
            </a:br>
            <a:r>
              <a:rPr lang="en-GB" sz="1900"/>
              <a:t>(fx https://test1.fmk.netic.dk/fmk12/services/alive)</a:t>
            </a:r>
            <a:endParaRPr sz="1900"/>
          </a:p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/>
              <a:t>&lt;miljø&gt;/fmk12/services/alive?format=json svarer { "status" : "FMK up" }</a:t>
            </a:r>
            <a:endParaRPr sz="19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4" cy="5481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2"/>
          <p:cNvSpPr txBox="1"/>
          <p:nvPr>
            <p:ph type="title"/>
          </p:nvPr>
        </p:nvSpPr>
        <p:spPr>
          <a:xfrm>
            <a:off x="274325" y="820900"/>
            <a:ext cx="8595300" cy="99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050">
                <a:solidFill>
                  <a:schemeClr val="accent5"/>
                </a:solidFill>
                <a:highlight>
                  <a:schemeClr val="lt1"/>
                </a:highlight>
              </a:rPr>
              <a:t>Viderestillingsservice</a:t>
            </a:r>
            <a:r>
              <a:rPr lang="en-GB" sz="1050">
                <a:solidFill>
                  <a:srgbClr val="172B4D"/>
                </a:solidFill>
              </a:rPr>
              <a:t> </a:t>
            </a:r>
            <a:r>
              <a:rPr lang="en-GB" sz="1050">
                <a:solidFill>
                  <a:srgbClr val="172B4D"/>
                </a:solidFill>
              </a:rPr>
              <a:t>–</a:t>
            </a:r>
            <a:r>
              <a:rPr b="1" lang="en-GB" sz="3050">
                <a:solidFill>
                  <a:schemeClr val="accent5"/>
                </a:solidFill>
                <a:highlight>
                  <a:schemeClr val="lt1"/>
                </a:highlight>
              </a:rPr>
              <a:t> receptanmodninger</a:t>
            </a:r>
            <a:endParaRPr b="1" sz="3050">
              <a:solidFill>
                <a:schemeClr val="accent5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56" name="Google Shape;156;p32"/>
          <p:cNvSpPr txBox="1"/>
          <p:nvPr>
            <p:ph idx="1" type="body"/>
          </p:nvPr>
        </p:nvSpPr>
        <p:spPr>
          <a:xfrm>
            <a:off x="274325" y="1924500"/>
            <a:ext cx="8595300" cy="46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/>
              <a:t>Receptanmodninger er nu versionerede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/>
              <a:t>Der er allerede specificeret to services i 1.4.4.E2 og 1.4.6.E2, der hidtil ikke har været implementerede, hvilket de er nu:</a:t>
            </a:r>
            <a:endParaRPr sz="2000"/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-GB" sz="2000">
                <a:solidFill>
                  <a:schemeClr val="dk1"/>
                </a:solidFill>
              </a:rPr>
              <a:t>ForwardPrescriptionRequest, som den initielle modtager af receptanmodningen kan kalde for at videresende anmodningen til en anden organisation.</a:t>
            </a:r>
            <a:endParaRPr sz="2000">
              <a:solidFill>
                <a:schemeClr val="dk1"/>
              </a:solidFill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○"/>
            </a:pPr>
            <a:r>
              <a:rPr lang="en-GB" sz="2000">
                <a:solidFill>
                  <a:schemeClr val="dk1"/>
                </a:solidFill>
              </a:rPr>
              <a:t>GetPrescriptionRequestVersions, som kan levere information om, hvilke viderestillinger der er sket af en receptanmodning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>
                <a:solidFill>
                  <a:schemeClr val="dk1"/>
                </a:solidFill>
              </a:rPr>
              <a:t>Mulighed for at få liste over relevante kandidater organisationer der kan viderestilles til: GetPrescribingOrganisation i 1.4.4.E5 med ny context “Viderestilling” (normalt returneres kun den mest relevante, nu kan brugeren selv vælge)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>
                <a:solidFill>
                  <a:schemeClr val="dk1"/>
                </a:solidFill>
              </a:rPr>
              <a:t>Valg af afvisningsårsagen “Kontakt din læge hvis recept ønskes” medfører automatisk en viderestilling af receptanmodningen til egen læge.</a:t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66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3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FMK 1.6.0 arbejdet</a:t>
            </a:r>
            <a:endParaRPr/>
          </a:p>
        </p:txBody>
      </p:sp>
      <p:pic>
        <p:nvPicPr>
          <p:cNvPr id="162" name="Google Shape;16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063" y="1049588"/>
            <a:ext cx="7781925" cy="553402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33"/>
          <p:cNvSpPr txBox="1"/>
          <p:nvPr/>
        </p:nvSpPr>
        <p:spPr>
          <a:xfrm>
            <a:off x="408200" y="5959925"/>
            <a:ext cx="832800" cy="400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4"/>
          <p:cNvSpPr txBox="1"/>
          <p:nvPr>
            <p:ph type="title"/>
          </p:nvPr>
        </p:nvSpPr>
        <p:spPr>
          <a:xfrm>
            <a:off x="274325" y="789376"/>
            <a:ext cx="8595300" cy="9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FMK 1.6.0 tekniske aspekter 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69" name="Google Shape;169;p34"/>
          <p:cNvSpPr txBox="1"/>
          <p:nvPr>
            <p:ph idx="1" type="body"/>
          </p:nvPr>
        </p:nvSpPr>
        <p:spPr>
          <a:xfrm>
            <a:off x="165445" y="171937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/>
              <a:t>Punkter til diskussion i grupperne: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Paginering: </a:t>
            </a:r>
            <a:endParaRPr sz="2600"/>
          </a:p>
          <a:p>
            <a:pPr indent="-393700" lvl="1" marL="914400" rtl="0" algn="l">
              <a:spcBef>
                <a:spcPts val="0"/>
              </a:spcBef>
              <a:spcAft>
                <a:spcPts val="0"/>
              </a:spcAft>
              <a:buSzPts val="2600"/>
              <a:buChar char="○"/>
            </a:pPr>
            <a:r>
              <a:rPr lang="en-GB" sz="2600"/>
              <a:t>udgangspunkt i &lt;MoreAvailable&gt; markeringer men gøres forskelligt (SearchEffectuations ud fra dato+tid, GetPrescriptionRequests ud fra sidenummer)</a:t>
            </a:r>
            <a:endParaRPr sz="2600"/>
          </a:p>
          <a:p>
            <a:pPr indent="-393700" lvl="1" marL="914400" rtl="0" algn="l">
              <a:spcBef>
                <a:spcPts val="0"/>
              </a:spcBef>
              <a:spcAft>
                <a:spcPts val="0"/>
              </a:spcAft>
              <a:buSzPts val="2600"/>
              <a:buChar char="○"/>
            </a:pPr>
            <a:r>
              <a:rPr lang="en-GB" sz="2600"/>
              <a:t>Mangler en generisk mulighed for paginering på flere niveauer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Fejlhåndtering og information inkl. udvidede valideringer: forskel mellem DGWS (faultcode), IDWS (faultcode+faultstring), IDWS-XUA WSDL’erne - ensretning vil muliggøre bedre klientkodegenerering</a:t>
            </a:r>
            <a:endParaRPr sz="26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5"/>
          <p:cNvSpPr txBox="1"/>
          <p:nvPr>
            <p:ph type="title"/>
          </p:nvPr>
        </p:nvSpPr>
        <p:spPr>
          <a:xfrm>
            <a:off x="274325" y="789376"/>
            <a:ext cx="8595300" cy="9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FMK 1.6.0 tekniske aspekter 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75" name="Google Shape;175;p35"/>
          <p:cNvSpPr txBox="1"/>
          <p:nvPr>
            <p:ph idx="1" type="body"/>
          </p:nvPr>
        </p:nvSpPr>
        <p:spPr>
          <a:xfrm>
            <a:off x="274320" y="15740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/>
              <a:t>Punkter til diskussion i grupperne...fortsat: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Information om skjulte data - hvordan? (ifm. privatmarkering, Min Spærring, andet). Der mangler eksempelvis mulighed for at angive årsag til spærring, eks.: LMO er oprettet af en bestemt organisation, som der er en spærring på. 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Generelle opmærksomhedspunkter lign. de nuværende DD-kort advarsler (Code, Text, Severity?)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Ovenstående pakket ind i en generel response header, for derved at gøre de enkelte snitfladeresponses uafhængige af tekniske elementer</a:t>
            </a:r>
            <a:endParaRPr sz="26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6"/>
          <p:cNvSpPr txBox="1"/>
          <p:nvPr>
            <p:ph type="title"/>
          </p:nvPr>
        </p:nvSpPr>
        <p:spPr>
          <a:xfrm>
            <a:off x="274325" y="789376"/>
            <a:ext cx="8595300" cy="9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FMK 1.6.0 tekniske aspekter 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81" name="Google Shape;181;p36"/>
          <p:cNvSpPr txBox="1"/>
          <p:nvPr>
            <p:ph idx="1" type="body"/>
          </p:nvPr>
        </p:nvSpPr>
        <p:spPr>
          <a:xfrm>
            <a:off x="179750" y="1719375"/>
            <a:ext cx="8595300" cy="505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/>
              <a:t>Punkter til diskussion i grupperne...fortsat: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Forenklede modifikatorer i dag skelnes mellem sundhedsfaglig, patient og other, hvor sidstnævnte lidt implicit også rummer systemkald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600"/>
              <a:t>Klarere opdeling:</a:t>
            </a:r>
            <a:endParaRPr sz="2600"/>
          </a:p>
          <a:p>
            <a:pPr indent="-374650" lvl="1" marL="914400" rtl="0" algn="l">
              <a:spcBef>
                <a:spcPts val="0"/>
              </a:spcBef>
              <a:spcAft>
                <a:spcPts val="0"/>
              </a:spcAft>
              <a:buSzPts val="2300"/>
              <a:buChar char="○"/>
            </a:pPr>
            <a:r>
              <a:rPr lang="en-GB" sz="2300"/>
              <a:t>Sundhedsfaglig med autorisation (navn, aut.kode, speciale)</a:t>
            </a:r>
            <a:endParaRPr sz="2300"/>
          </a:p>
          <a:p>
            <a:pPr indent="-374650" lvl="1" marL="914400" rtl="0" algn="l">
              <a:spcBef>
                <a:spcPts val="0"/>
              </a:spcBef>
              <a:spcAft>
                <a:spcPts val="0"/>
              </a:spcAft>
              <a:buSzPts val="2300"/>
              <a:buChar char="○"/>
            </a:pPr>
            <a:r>
              <a:rPr lang="en-GB" sz="2300"/>
              <a:t>Patient</a:t>
            </a:r>
            <a:endParaRPr sz="2300"/>
          </a:p>
          <a:p>
            <a:pPr indent="-374650" lvl="1" marL="914400" rtl="0" algn="l">
              <a:spcBef>
                <a:spcPts val="0"/>
              </a:spcBef>
              <a:spcAft>
                <a:spcPts val="0"/>
              </a:spcAft>
              <a:buSzPts val="2300"/>
              <a:buChar char="○"/>
            </a:pPr>
            <a:r>
              <a:rPr lang="en-GB" sz="2300"/>
              <a:t>Andre personer (Navn + evt. CPR)</a:t>
            </a:r>
            <a:endParaRPr sz="2300"/>
          </a:p>
          <a:p>
            <a:pPr indent="-374650" lvl="1" marL="914400" rtl="0" algn="l">
              <a:spcBef>
                <a:spcPts val="0"/>
              </a:spcBef>
              <a:spcAft>
                <a:spcPts val="0"/>
              </a:spcAft>
              <a:buSzPts val="2300"/>
              <a:buChar char="○"/>
            </a:pPr>
            <a:r>
              <a:rPr lang="en-GB" sz="2300"/>
              <a:t>Rolle specifikt navn (ekstra navn(e) til rollen, benyttes i først omgang for system)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-GB" sz="2300"/>
              <a:t>Rolle (ny): til hjælp for klienter uden adgang til stamdata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-GB" sz="2300"/>
              <a:t>Optionelt: organisation og autoriseret af</a:t>
            </a:r>
            <a:endParaRPr sz="23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7"/>
          <p:cNvSpPr txBox="1"/>
          <p:nvPr>
            <p:ph type="title"/>
          </p:nvPr>
        </p:nvSpPr>
        <p:spPr>
          <a:xfrm>
            <a:off x="274350" y="994325"/>
            <a:ext cx="8595300" cy="84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FMK 1.6.0 tekniske aspekter </a:t>
            </a:r>
            <a:endParaRPr/>
          </a:p>
        </p:txBody>
      </p:sp>
      <p:sp>
        <p:nvSpPr>
          <p:cNvPr id="187" name="Google Shape;187;p37"/>
          <p:cNvSpPr txBox="1"/>
          <p:nvPr>
            <p:ph idx="1" type="body"/>
          </p:nvPr>
        </p:nvSpPr>
        <p:spPr>
          <a:xfrm>
            <a:off x="274350" y="2034850"/>
            <a:ext cx="8595300" cy="41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-GB" sz="2200"/>
              <a:t>Opsamling / videre proces / gå hjem møder</a:t>
            </a:r>
            <a:endParaRPr sz="22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8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AI projektet – status</a:t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38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37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600"/>
              <a:buChar char="●"/>
            </a:pPr>
            <a:r>
              <a:rPr lang="en-GB" sz="2600">
                <a:solidFill>
                  <a:srgbClr val="333333"/>
                </a:solidFill>
              </a:rPr>
              <a:t>Nyt team i fuld gang</a:t>
            </a:r>
            <a:endParaRPr sz="2600">
              <a:solidFill>
                <a:srgbClr val="333333"/>
              </a:solidFill>
            </a:endParaRPr>
          </a:p>
          <a:p>
            <a:pPr indent="-3937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600"/>
              <a:buChar char="●"/>
            </a:pPr>
            <a:r>
              <a:rPr lang="en-GB" sz="2600">
                <a:solidFill>
                  <a:srgbClr val="333333"/>
                </a:solidFill>
              </a:rPr>
              <a:t>Fokus på at få indikation med</a:t>
            </a:r>
            <a:endParaRPr sz="2600">
              <a:solidFill>
                <a:srgbClr val="333333"/>
              </a:solidFill>
            </a:endParaRPr>
          </a:p>
          <a:p>
            <a:pPr indent="-3937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600"/>
              <a:buChar char="○"/>
            </a:pPr>
            <a:r>
              <a:rPr lang="en-GB" sz="2600">
                <a:solidFill>
                  <a:srgbClr val="333333"/>
                </a:solidFill>
              </a:rPr>
              <a:t>“2 stk pamol mod smerter 3 x dlg”</a:t>
            </a:r>
            <a:endParaRPr sz="2600">
              <a:solidFill>
                <a:srgbClr val="333333"/>
              </a:solidFill>
            </a:endParaRPr>
          </a:p>
          <a:p>
            <a:pPr indent="-3937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600"/>
              <a:buChar char="●"/>
            </a:pPr>
            <a:r>
              <a:rPr lang="en-GB" sz="2600">
                <a:solidFill>
                  <a:srgbClr val="333333"/>
                </a:solidFill>
              </a:rPr>
              <a:t>Forventes tilgængelig i testsystemer i Q4-2021</a:t>
            </a:r>
            <a:endParaRPr sz="2600">
              <a:solidFill>
                <a:srgbClr val="333333"/>
              </a:solidFill>
            </a:endParaRPr>
          </a:p>
          <a:p>
            <a:pPr indent="-3937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600"/>
              <a:buChar char="●"/>
            </a:pPr>
            <a:r>
              <a:rPr lang="en-GB" sz="2600">
                <a:solidFill>
                  <a:srgbClr val="333333"/>
                </a:solidFill>
              </a:rPr>
              <a:t>Snitflade dokumenteres og annonceres på FMK-teknik</a:t>
            </a:r>
            <a:endParaRPr sz="2600">
              <a:solidFill>
                <a:srgbClr val="333333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333333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9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Eventuelt</a:t>
            </a:r>
            <a:endParaRPr/>
          </a:p>
        </p:txBody>
      </p:sp>
      <p:sp>
        <p:nvSpPr>
          <p:cNvPr id="199" name="Google Shape;199;p39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5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0"/>
          <p:cNvSpPr txBox="1"/>
          <p:nvPr>
            <p:ph type="title"/>
          </p:nvPr>
        </p:nvSpPr>
        <p:spPr>
          <a:xfrm>
            <a:off x="625450" y="122225"/>
            <a:ext cx="6841200" cy="11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accent5"/>
                </a:solidFill>
              </a:rPr>
              <a:t>E</a:t>
            </a:r>
            <a:r>
              <a:rPr b="1" lang="en-GB" sz="2400">
                <a:solidFill>
                  <a:schemeClr val="accent5"/>
                </a:solidFill>
              </a:rPr>
              <a:t>valuering, ny mødedato</a:t>
            </a:r>
            <a:endParaRPr b="1" sz="240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40"/>
          <p:cNvSpPr txBox="1"/>
          <p:nvPr>
            <p:ph idx="1" type="body"/>
          </p:nvPr>
        </p:nvSpPr>
        <p:spPr>
          <a:xfrm>
            <a:off x="518850" y="1475200"/>
            <a:ext cx="8106300" cy="454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Næste møde: 27.04.2022</a:t>
            </a:r>
            <a:endParaRPr sz="22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