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106f231f_2_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Google Shape;39;g106f231f_2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gedcce1cd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" name="Google Shape;46;gedcce1cd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466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47818b5b90_4_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47818b5b90_4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</a:rPr>
              <a:t>Statusrunde fra lps om og evt. hvordan de har implementeret afvisningsårsager på en receptanmodning.</a:t>
            </a:r>
            <a:endParaRPr sz="14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f89a26cd07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f89a26cd07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7b3af816d0_1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7b3af816d0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7b3af816d0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7b3af816d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17b6cd30390_1_3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17b6cd30390_1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17b6cd30390_1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17b6cd30390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7b6cd30390_2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7b6cd30390_2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17b6cd30390_1_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17b6cd30390_1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17b6cd30390_2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17b6cd30390_2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17a7fab4b83_1_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17a7fab4b83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2b55fa682b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12b55fa682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cf2c1d7e05_0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cf2c1d7e05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7b6cd30390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17b6cd30390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7b3af816d0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7b3af816d0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17a7fab4b83_2_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17a7fab4b83_2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27599d505a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127599d505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17a7fab4b83_2_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17a7fab4b83_2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7b6cd30390_2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17b6cd30390_2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261ed0a00a_0_5:notes"/>
          <p:cNvSpPr/>
          <p:nvPr>
            <p:ph idx="2" type="sldImg"/>
          </p:nvPr>
        </p:nvSpPr>
        <p:spPr>
          <a:xfrm>
            <a:off x="11433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261ed0a00a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22fdf4dac_5_4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322fdf4dac_5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685800" y="2111123"/>
            <a:ext cx="7772400" cy="154647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b="1" i="0" sz="4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685800" y="3786738"/>
            <a:ext cx="7772400" cy="104631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b="0" i="0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" type="body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Google Shape;16;p4"/>
          <p:cNvSpPr txBox="1"/>
          <p:nvPr>
            <p:ph idx="1" type="body"/>
          </p:nvPr>
        </p:nvSpPr>
        <p:spPr>
          <a:xfrm>
            <a:off x="457200" y="1600200"/>
            <a:ext cx="3994526" cy="49675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  <p:sp>
        <p:nvSpPr>
          <p:cNvPr id="17" name="Google Shape;17;p4"/>
          <p:cNvSpPr txBox="1"/>
          <p:nvPr>
            <p:ph idx="2" type="body"/>
          </p:nvPr>
        </p:nvSpPr>
        <p:spPr>
          <a:xfrm>
            <a:off x="4692274" y="1600200"/>
            <a:ext cx="3994526" cy="49675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b="1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/>
          <p:nvPr>
            <p:ph idx="1" type="body"/>
          </p:nvPr>
        </p:nvSpPr>
        <p:spPr>
          <a:xfrm>
            <a:off x="457200" y="5875079"/>
            <a:ext cx="8229600" cy="69269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1pPr>
            <a:lvl2pPr indent="-342900" lvl="1" marL="9144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2pPr>
            <a:lvl3pPr indent="-342900" lvl="2" marL="1371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3pPr>
            <a:lvl4pPr indent="-342900" lvl="3" marL="18288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4pPr>
            <a:lvl5pPr indent="-342900" lvl="4" marL="22860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5pPr>
            <a:lvl6pPr indent="-342900" lvl="5" marL="2743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6pPr>
            <a:lvl7pPr indent="-342900" lvl="6" marL="32004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7pPr>
            <a:lvl8pPr indent="-342900" lvl="7" marL="36576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8pPr>
            <a:lvl9pPr indent="-342900" lvl="8" marL="41148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0"/>
          <p:cNvSpPr txBox="1"/>
          <p:nvPr>
            <p:ph type="ctrTitle"/>
          </p:nvPr>
        </p:nvSpPr>
        <p:spPr>
          <a:xfrm>
            <a:off x="822960" y="2743200"/>
            <a:ext cx="7498200" cy="109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Char char="●"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Char char="○"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Char char="■"/>
              <a:defRPr sz="4800"/>
            </a:lvl9pPr>
          </a:lstStyle>
          <a:p/>
        </p:txBody>
      </p:sp>
      <p:sp>
        <p:nvSpPr>
          <p:cNvPr id="27" name="Google Shape;27;p10"/>
          <p:cNvSpPr txBox="1"/>
          <p:nvPr>
            <p:ph idx="1" type="subTitle"/>
          </p:nvPr>
        </p:nvSpPr>
        <p:spPr>
          <a:xfrm>
            <a:off x="1645920" y="4114800"/>
            <a:ext cx="58521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1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1pPr>
            <a:lvl2pPr lvl="1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2pPr>
            <a:lvl3pPr lvl="2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3pPr>
            <a:lvl4pPr lvl="3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4pPr>
            <a:lvl5pPr lvl="4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5pPr>
            <a:lvl6pPr lvl="5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6pPr>
            <a:lvl7pPr lvl="6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7pPr>
            <a:lvl8pPr lvl="7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8pPr>
            <a:lvl9pPr lvl="8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9pPr>
          </a:lstStyle>
          <a:p/>
        </p:txBody>
      </p:sp>
      <p:sp>
        <p:nvSpPr>
          <p:cNvPr id="30" name="Google Shape;30;p11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97933" lvl="0" marL="4572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2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1pPr>
            <a:lvl2pPr lvl="1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2pPr>
            <a:lvl3pPr lvl="2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3pPr>
            <a:lvl4pPr lvl="3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4pPr>
            <a:lvl5pPr lvl="4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5pPr>
            <a:lvl6pPr lvl="5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6pPr>
            <a:lvl7pPr lvl="6" rtl="0">
              <a:spcBef>
                <a:spcPts val="0"/>
              </a:spcBef>
              <a:spcAft>
                <a:spcPts val="0"/>
              </a:spcAft>
              <a:buSzPts val="4267"/>
              <a:buChar char="●"/>
              <a:defRPr sz="4266"/>
            </a:lvl7pPr>
            <a:lvl8pPr lvl="7" rtl="0">
              <a:spcBef>
                <a:spcPts val="0"/>
              </a:spcBef>
              <a:spcAft>
                <a:spcPts val="0"/>
              </a:spcAft>
              <a:buSzPts val="4267"/>
              <a:buChar char="○"/>
              <a:defRPr sz="4266"/>
            </a:lvl8pPr>
            <a:lvl9pPr lvl="8" rtl="0">
              <a:spcBef>
                <a:spcPts val="0"/>
              </a:spcBef>
              <a:spcAft>
                <a:spcPts val="0"/>
              </a:spcAft>
              <a:buSzPts val="4267"/>
              <a:buChar char="■"/>
              <a:defRPr sz="4266"/>
            </a:lvl9pPr>
          </a:lstStyle>
          <a:p/>
        </p:txBody>
      </p:sp>
      <p:sp>
        <p:nvSpPr>
          <p:cNvPr id="33" name="Google Shape;33;p12"/>
          <p:cNvSpPr txBox="1"/>
          <p:nvPr>
            <p:ph idx="1" type="body"/>
          </p:nvPr>
        </p:nvSpPr>
        <p:spPr>
          <a:xfrm>
            <a:off x="274320" y="1645920"/>
            <a:ext cx="4023300" cy="493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97933" lvl="0" marL="4572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  <p:sp>
        <p:nvSpPr>
          <p:cNvPr id="34" name="Google Shape;34;p12"/>
          <p:cNvSpPr txBox="1"/>
          <p:nvPr>
            <p:ph idx="2" type="body"/>
          </p:nvPr>
        </p:nvSpPr>
        <p:spPr>
          <a:xfrm>
            <a:off x="4846320" y="1645920"/>
            <a:ext cx="4023300" cy="493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97933" lvl="0" marL="4572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1pPr>
            <a:lvl2pPr indent="-397933" lvl="1" marL="9144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2pPr>
            <a:lvl3pPr indent="-397933" lvl="2" marL="13716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3pPr>
            <a:lvl4pPr indent="-397933" lvl="3" marL="18288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4pPr>
            <a:lvl5pPr indent="-397933" lvl="4" marL="22860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5pPr>
            <a:lvl6pPr indent="-397933" lvl="5" marL="27432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6pPr>
            <a:lvl7pPr indent="-397933" lvl="6" marL="3200400" rtl="0">
              <a:spcBef>
                <a:spcPts val="0"/>
              </a:spcBef>
              <a:spcAft>
                <a:spcPts val="0"/>
              </a:spcAft>
              <a:buSzPts val="2667"/>
              <a:buChar char="●"/>
              <a:defRPr sz="2666"/>
            </a:lvl7pPr>
            <a:lvl8pPr indent="-397933" lvl="7" marL="3657600" rtl="0">
              <a:spcBef>
                <a:spcPts val="0"/>
              </a:spcBef>
              <a:spcAft>
                <a:spcPts val="0"/>
              </a:spcAft>
              <a:buSzPts val="2667"/>
              <a:buChar char="○"/>
              <a:defRPr sz="2666"/>
            </a:lvl8pPr>
            <a:lvl9pPr indent="-397933" lvl="8" marL="4114800" rtl="0">
              <a:spcBef>
                <a:spcPts val="0"/>
              </a:spcBef>
              <a:spcAft>
                <a:spcPts val="0"/>
              </a:spcAft>
              <a:buSzPts val="2667"/>
              <a:buChar char="■"/>
              <a:defRPr sz="2666"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3"/>
          <p:cNvSpPr txBox="1"/>
          <p:nvPr>
            <p:ph idx="1" type="body"/>
          </p:nvPr>
        </p:nvSpPr>
        <p:spPr>
          <a:xfrm>
            <a:off x="274320" y="6035040"/>
            <a:ext cx="85953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1pPr>
            <a:lvl2pPr indent="-431800" lvl="1" marL="914400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2pPr>
            <a:lvl3pPr indent="-431800" lvl="2" marL="1371600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3pPr>
            <a:lvl4pPr indent="-431800" lvl="3" marL="1828800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4pPr>
            <a:lvl5pPr indent="-431800" lvl="4" marL="2286000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5pPr>
            <a:lvl6pPr indent="-431800" lvl="5" marL="2743200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6pPr>
            <a:lvl7pPr indent="-431800" lvl="6" marL="3200400" rtl="0" algn="ctr">
              <a:spcBef>
                <a:spcPts val="0"/>
              </a:spcBef>
              <a:spcAft>
                <a:spcPts val="0"/>
              </a:spcAft>
              <a:buSzPts val="3200"/>
              <a:buChar char="●"/>
              <a:defRPr sz="3200"/>
            </a:lvl7pPr>
            <a:lvl8pPr indent="-431800" lvl="7" marL="3657600" rtl="0" algn="ctr">
              <a:spcBef>
                <a:spcPts val="0"/>
              </a:spcBef>
              <a:spcAft>
                <a:spcPts val="0"/>
              </a:spcAft>
              <a:buSzPts val="3200"/>
              <a:buChar char="○"/>
              <a:defRPr sz="3200"/>
            </a:lvl8pPr>
            <a:lvl9pPr indent="-431800" lvl="8" marL="4114800" rtl="0" algn="ctr">
              <a:spcBef>
                <a:spcPts val="0"/>
              </a:spcBef>
              <a:spcAft>
                <a:spcPts val="0"/>
              </a:spcAft>
              <a:buSzPts val="3200"/>
              <a:buChar char="■"/>
              <a:defRPr sz="3200"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theme" Target="../theme/theme1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3" Type="http://schemas.openxmlformats.org/officeDocument/2006/relationships/slideLayout" Target="../slideLayouts/slideLayout8.xml"/><Relationship Id="rId4" Type="http://schemas.openxmlformats.org/officeDocument/2006/relationships/slideLayout" Target="../slideLayouts/slideLayout9.xml"/><Relationship Id="rId5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1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●"/>
              <a:defRPr b="0" i="0" sz="3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○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■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54" r:id="rId2"/>
    <p:sldLayoutId id="2147483655" r:id="rId3"/>
    <p:sldLayoutId id="2147483656" r:id="rId4"/>
    <p:sldLayoutId id="2147483657" r:id="rId5"/>
    <p:sldLayoutId id="2147483658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://www.dkma.dk/medicinecard/xml.schema/2019/06/01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4"/>
          <p:cNvSpPr txBox="1"/>
          <p:nvPr>
            <p:ph type="ctrTitle"/>
          </p:nvPr>
        </p:nvSpPr>
        <p:spPr>
          <a:xfrm>
            <a:off x="743550" y="4105300"/>
            <a:ext cx="7656900" cy="81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9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555"/>
              <a:t>FMK Teknikermøde</a:t>
            </a:r>
            <a:endParaRPr b="1" sz="3555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p14"/>
          <p:cNvSpPr txBox="1"/>
          <p:nvPr>
            <p:ph idx="1" type="subTitle"/>
          </p:nvPr>
        </p:nvSpPr>
        <p:spPr>
          <a:xfrm>
            <a:off x="1377475" y="4864675"/>
            <a:ext cx="6285300" cy="160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marR="0" rtl="0" algn="ctr">
              <a:lnSpc>
                <a:spcPct val="119792"/>
              </a:lnSpc>
              <a:spcBef>
                <a:spcPts val="479"/>
              </a:spcBef>
              <a:spcAft>
                <a:spcPts val="0"/>
              </a:spcAft>
              <a:buNone/>
            </a:pPr>
            <a:r>
              <a:rPr lang="en-GB" sz="2666"/>
              <a:t>Den 02.11.2022</a:t>
            </a:r>
            <a:endParaRPr sz="2666"/>
          </a:p>
          <a:p>
            <a:pPr indent="0" lvl="0" marL="0" marR="0" rtl="0" algn="ctr">
              <a:lnSpc>
                <a:spcPct val="119792"/>
              </a:lnSpc>
              <a:spcBef>
                <a:spcPts val="479"/>
              </a:spcBef>
              <a:spcAft>
                <a:spcPts val="0"/>
              </a:spcAft>
              <a:buNone/>
            </a:pPr>
            <a:r>
              <a:rPr lang="en-GB" sz="2666"/>
              <a:t>WIFI: Godsbanenguest</a:t>
            </a:r>
            <a:endParaRPr sz="2666"/>
          </a:p>
          <a:p>
            <a:pPr indent="0" lvl="0" marL="0" marR="0" rtl="0" algn="ctr">
              <a:lnSpc>
                <a:spcPct val="119792"/>
              </a:lnSpc>
              <a:spcBef>
                <a:spcPts val="479"/>
              </a:spcBef>
              <a:spcAft>
                <a:spcPts val="0"/>
              </a:spcAft>
              <a:buNone/>
            </a:pPr>
            <a:r>
              <a:rPr lang="en-GB" sz="2666"/>
              <a:t>Kodeord: Godsbanen</a:t>
            </a:r>
            <a:endParaRPr sz="2666"/>
          </a:p>
          <a:p>
            <a:pPr indent="0" lvl="0" marL="0" marR="0" rtl="0" algn="ctr">
              <a:lnSpc>
                <a:spcPct val="119792"/>
              </a:lnSpc>
              <a:spcBef>
                <a:spcPts val="479"/>
              </a:spcBef>
              <a:spcAft>
                <a:spcPts val="0"/>
              </a:spcAft>
              <a:buNone/>
            </a:pPr>
            <a:r>
              <a:t/>
            </a:r>
            <a:endParaRPr sz="2666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6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2666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fmk-logo.png" id="43" name="Google Shape;4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9175" y="394725"/>
            <a:ext cx="1982900" cy="358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5"/>
          <p:cNvSpPr txBox="1"/>
          <p:nvPr>
            <p:ph type="title"/>
          </p:nvPr>
        </p:nvSpPr>
        <p:spPr>
          <a:xfrm>
            <a:off x="625449" y="122225"/>
            <a:ext cx="8206800" cy="111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288">
                <a:solidFill>
                  <a:schemeClr val="accent5"/>
                </a:solidFill>
              </a:rPr>
              <a:t>Plan for dagen</a:t>
            </a:r>
            <a:endParaRPr b="1" sz="4288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5"/>
          <p:cNvSpPr txBox="1"/>
          <p:nvPr/>
        </p:nvSpPr>
        <p:spPr>
          <a:xfrm>
            <a:off x="685750" y="1557950"/>
            <a:ext cx="8086200" cy="479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3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Dagsorden</a:t>
            </a:r>
            <a:endParaRPr sz="23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10.00 – 10.15 Velkomst og præsentation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10.15 – 10.45 Nyt fra SDS - herunder opfordring vedr. AI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10.45 – 11.30 MitID – aktuel status / tidsplan / overgangsordning mm.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11.30 – 12.00 1.6.0 tidsplan / proces / klinisk / teknisk  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12.00 – 13.00 Frokost / netværk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13.00 – 13.15 Medicinkort versionsnummer - bør strukturen gentænkes i 1.6.0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13.15 – 14.00 DD – opfølgning fra workshop arrangeret af KL.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14.00 - 14.15 Kaffe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14.15 - 14.30 Receptanmodninger til personer med Ecpr / advis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172B4D"/>
                </a:solidFill>
              </a:rPr>
              <a:t>14.30 – 14.45 Spørgsmål og evaluering / næste møde</a:t>
            </a:r>
            <a:endParaRPr sz="1250">
              <a:solidFill>
                <a:srgbClr val="172B4D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35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rgbClr val="1F497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0" name="Google Shape;50;p15"/>
          <p:cNvSpPr txBox="1"/>
          <p:nvPr/>
        </p:nvSpPr>
        <p:spPr>
          <a:xfrm>
            <a:off x="5772975" y="4153650"/>
            <a:ext cx="7336200" cy="8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6"/>
          <p:cNvSpPr txBox="1"/>
          <p:nvPr>
            <p:ph type="title"/>
          </p:nvPr>
        </p:nvSpPr>
        <p:spPr>
          <a:xfrm>
            <a:off x="625449" y="122225"/>
            <a:ext cx="8206800" cy="111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288">
                <a:solidFill>
                  <a:schemeClr val="accent5"/>
                </a:solidFill>
              </a:rPr>
              <a:t>Statusrunde</a:t>
            </a:r>
            <a:endParaRPr b="1" sz="4288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6"/>
          <p:cNvSpPr txBox="1"/>
          <p:nvPr>
            <p:ph idx="1" type="body"/>
          </p:nvPr>
        </p:nvSpPr>
        <p:spPr>
          <a:xfrm>
            <a:off x="675700" y="1522475"/>
            <a:ext cx="8106300" cy="45486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Navn, firma, rolle</a:t>
            </a:r>
            <a:endParaRPr sz="24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Kom evt. ind på følgende emner</a:t>
            </a:r>
            <a:endParaRPr/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Hvor er vi med viderestillingsservicen (receptanmodninger) ?</a:t>
            </a:r>
            <a:endParaRPr/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Hvor er vi med implementering af eCPR-nummer i vores løsning 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7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 </a:t>
            </a:r>
            <a:endParaRPr sz="2000"/>
          </a:p>
        </p:txBody>
      </p:sp>
      <p:sp>
        <p:nvSpPr>
          <p:cNvPr id="62" name="Google Shape;62;p17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  <a:noFill/>
          <a:ln cap="flat" cmpd="sng" w="9525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250">
                <a:solidFill>
                  <a:srgbClr val="172B4D"/>
                </a:solidFill>
              </a:rPr>
              <a:t>Opsamling SDS</a:t>
            </a:r>
            <a:endParaRPr sz="225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FMK Print</a:t>
            </a:r>
            <a:endParaRPr sz="30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FMK-online redesign</a:t>
            </a:r>
            <a:endParaRPr sz="30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FMK kvalitetsanalyse/ kvalitetsstatistik</a:t>
            </a:r>
            <a:endParaRPr sz="30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Annullering af recept ved seponering</a:t>
            </a:r>
            <a:endParaRPr sz="30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IsDosedispensed</a:t>
            </a:r>
            <a:endParaRPr sz="30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Testpersoner i produktion</a:t>
            </a:r>
            <a:endParaRPr sz="30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Forbedrede testmuligheder</a:t>
            </a:r>
            <a:endParaRPr sz="3000">
              <a:solidFill>
                <a:srgbClr val="172B4D"/>
              </a:solidFill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266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66"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8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 </a:t>
            </a:r>
            <a:endParaRPr/>
          </a:p>
        </p:txBody>
      </p:sp>
      <p:sp>
        <p:nvSpPr>
          <p:cNvPr id="68" name="Google Shape;68;p18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FMK - print testes p.t. </a:t>
            </a:r>
            <a:r>
              <a:rPr lang="en-GB" sz="3000">
                <a:solidFill>
                  <a:srgbClr val="172B4D"/>
                </a:solidFill>
              </a:rPr>
              <a:t>i</a:t>
            </a:r>
            <a:r>
              <a:rPr lang="en-GB" sz="3000">
                <a:solidFill>
                  <a:srgbClr val="172B4D"/>
                </a:solidFill>
              </a:rPr>
              <a:t> de forskellige organisationer. Resultaterne af disse tests analyseres medio november, hvorefter en produktionsdato udmeldes.</a:t>
            </a:r>
            <a:endParaRPr sz="30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På test 1 og test 2 ligger kun det nye print, mens der på uddannelse ligger et print, der både indeholder det nye og det nuværende.</a:t>
            </a:r>
            <a:endParaRPr sz="30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3000">
                <a:solidFill>
                  <a:srgbClr val="172B4D"/>
                </a:solidFill>
              </a:rPr>
              <a:t>Kommunikationsmateriale er fremsendt i forbindelse med, at det nye print kom på testmiljøerne.</a:t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  </a:t>
            </a:r>
            <a:endParaRPr/>
          </a:p>
        </p:txBody>
      </p:sp>
      <p:sp>
        <p:nvSpPr>
          <p:cNvPr id="74" name="Google Shape;74;p19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b="1" lang="en-GB" sz="3000">
                <a:solidFill>
                  <a:srgbClr val="172B4D"/>
                </a:solidFill>
              </a:rPr>
              <a:t>FMK - online redesign</a:t>
            </a:r>
            <a:r>
              <a:rPr lang="en-GB" sz="3000">
                <a:solidFill>
                  <a:srgbClr val="172B4D"/>
                </a:solidFill>
              </a:rPr>
              <a:t>, </a:t>
            </a:r>
            <a:r>
              <a:rPr lang="en-GB" sz="2500">
                <a:solidFill>
                  <a:srgbClr val="172B4D"/>
                </a:solidFill>
              </a:rPr>
              <a:t>forventes implementeret ultimo november. </a:t>
            </a:r>
            <a:endParaRPr sz="2500">
              <a:solidFill>
                <a:srgbClr val="172B4D"/>
              </a:solidFill>
            </a:endParaRPr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3000"/>
              <a:buChar char="●"/>
            </a:pPr>
            <a:r>
              <a:rPr lang="en-GB" sz="2500">
                <a:solidFill>
                  <a:srgbClr val="172B4D"/>
                </a:solidFill>
              </a:rPr>
              <a:t>Alle moduler (</a:t>
            </a:r>
            <a:r>
              <a:rPr lang="en-GB" sz="1200">
                <a:solidFill>
                  <a:srgbClr val="172B4D"/>
                </a:solidFill>
              </a:rPr>
              <a:t>DDV</a:t>
            </a:r>
            <a:r>
              <a:rPr lang="en-GB" sz="1300">
                <a:solidFill>
                  <a:srgbClr val="172B4D"/>
                </a:solidFill>
              </a:rPr>
              <a:t>, Kvikvaccination, TAS,BEM, Organdoner, Livstestamente og behandlingsregistert</a:t>
            </a:r>
            <a:r>
              <a:rPr lang="en-GB" sz="2500">
                <a:solidFill>
                  <a:srgbClr val="172B4D"/>
                </a:solidFill>
              </a:rPr>
              <a:t>) er opdateret med redesign </a:t>
            </a:r>
            <a:endParaRPr sz="2500">
              <a:solidFill>
                <a:srgbClr val="172B4D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Årsagen er behov for mere moderne teknologi og bedre understøttelse af WCAG (webtilgængelighed)</a:t>
            </a:r>
            <a:endParaRPr sz="2500">
              <a:solidFill>
                <a:srgbClr val="172B4D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Det er implementeret på Test1 og er lige om lidt på Test2.</a:t>
            </a:r>
            <a:endParaRPr sz="2500">
              <a:solidFill>
                <a:srgbClr val="172B4D"/>
              </a:solidFill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Der kommer opdaterede vejledninger på SDS hjemmeside.</a:t>
            </a:r>
            <a:endParaRPr sz="25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0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20"/>
          <p:cNvSpPr txBox="1"/>
          <p:nvPr>
            <p:ph idx="1" type="body"/>
          </p:nvPr>
        </p:nvSpPr>
        <p:spPr>
          <a:xfrm>
            <a:off x="274320" y="12780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66"/>
              <a:t>FMK Kvalitetsanalyse 2022</a:t>
            </a:r>
            <a:r>
              <a:rPr lang="en-GB" sz="2466"/>
              <a:t> - gennemført hvert 3. år siden 2016 af Region, Kommune, Almen praksis og Apotek</a:t>
            </a:r>
            <a:endParaRPr sz="2466"/>
          </a:p>
          <a:p>
            <a:pPr indent="0" lvl="0" marL="0" rtl="0" algn="ctr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i="1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Formålet med FMK kvalitetsanalysen er, at få et bedre fælles udgangspunkt for at drøfte kvaliteten af oplysninger på FMK</a:t>
            </a:r>
            <a:endParaRPr b="1" i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Analysen bygger på data fra spørgeskemaer indsamlet i perioden maj-august 2022</a:t>
            </a:r>
            <a:endParaRPr b="1" i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1400">
                <a:latin typeface="Calibri"/>
                <a:ea typeface="Calibri"/>
                <a:cs typeface="Calibri"/>
                <a:sym typeface="Calibri"/>
              </a:rPr>
              <a:t>Analysen viser et </a:t>
            </a:r>
            <a:r>
              <a:rPr lang="en-GB" sz="1600">
                <a:solidFill>
                  <a:srgbClr val="007EC5"/>
                </a:solidFill>
                <a:latin typeface="Calibri"/>
                <a:ea typeface="Calibri"/>
                <a:cs typeface="Calibri"/>
                <a:sym typeface="Calibri"/>
              </a:rPr>
              <a:t>kvantitativt fald i antallet af fejl </a:t>
            </a:r>
            <a:r>
              <a:rPr lang="en-GB" sz="1400">
                <a:latin typeface="Calibri"/>
                <a:ea typeface="Calibri"/>
                <a:cs typeface="Calibri"/>
                <a:sym typeface="Calibri"/>
              </a:rPr>
              <a:t>– men en </a:t>
            </a:r>
            <a:r>
              <a:rPr lang="en-GB" sz="1600">
                <a:solidFill>
                  <a:srgbClr val="007EC5"/>
                </a:solidFill>
                <a:latin typeface="Calibri"/>
                <a:ea typeface="Calibri"/>
                <a:cs typeface="Calibri"/>
                <a:sym typeface="Calibri"/>
              </a:rPr>
              <a:t>stigning i en negativ ladet subjektiv vurdering </a:t>
            </a:r>
            <a:r>
              <a:rPr lang="en-GB" sz="1400">
                <a:latin typeface="Calibri"/>
                <a:ea typeface="Calibri"/>
                <a:cs typeface="Calibri"/>
                <a:sym typeface="Calibri"/>
              </a:rPr>
              <a:t>af kvaliteten på medicinkortet. Hvordan kan det være?</a:t>
            </a:r>
            <a:endParaRPr sz="1400"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lnSpc>
                <a:spcPct val="163636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GB" sz="1400"/>
              <a:t>•</a:t>
            </a:r>
            <a:r>
              <a:rPr b="1" lang="en-GB" sz="1400">
                <a:latin typeface="Calibri"/>
                <a:ea typeface="Calibri"/>
                <a:cs typeface="Calibri"/>
                <a:sym typeface="Calibri"/>
              </a:rPr>
              <a:t>Større indsigt og dermed opmærksomhed på tværsektorielle forskelle (fx ajourføring)</a:t>
            </a:r>
            <a:endParaRPr b="1" sz="1400"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lnSpc>
                <a:spcPct val="163636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1" lang="en-GB" sz="1400"/>
              <a:t>•</a:t>
            </a:r>
            <a:r>
              <a:rPr b="1" lang="en-GB" sz="1400">
                <a:latin typeface="Calibri"/>
                <a:ea typeface="Calibri"/>
                <a:cs typeface="Calibri"/>
                <a:sym typeface="Calibri"/>
              </a:rPr>
              <a:t>Færre fejl </a:t>
            </a:r>
            <a:r>
              <a:rPr b="1" lang="en-GB" sz="1400"/>
              <a:t>-&gt; </a:t>
            </a:r>
            <a:r>
              <a:rPr b="1" lang="en-GB" sz="1400">
                <a:latin typeface="Calibri"/>
                <a:ea typeface="Calibri"/>
                <a:cs typeface="Calibri"/>
                <a:sym typeface="Calibri"/>
              </a:rPr>
              <a:t>mere kritisk blik</a:t>
            </a:r>
            <a:endParaRPr b="1" sz="1400"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lnSpc>
                <a:spcPct val="163636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1" lang="en-GB" sz="1400"/>
              <a:t>•</a:t>
            </a:r>
            <a:r>
              <a:rPr b="1" lang="en-GB" sz="1400">
                <a:latin typeface="Calibri"/>
                <a:ea typeface="Calibri"/>
                <a:cs typeface="Calibri"/>
                <a:sym typeface="Calibri"/>
              </a:rPr>
              <a:t>En metodemæssig bias i og med spørgsmålet forstås forskelligt. En vurdering af om medicinkortet giver et retvisende billede af patientens medicin er dermed meget subjektivt </a:t>
            </a:r>
            <a:endParaRPr b="1" sz="1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81818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1"/>
          <p:cNvSpPr txBox="1"/>
          <p:nvPr>
            <p:ph type="title"/>
          </p:nvPr>
        </p:nvSpPr>
        <p:spPr>
          <a:xfrm>
            <a:off x="274320" y="28377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</a:t>
            </a:r>
            <a:endParaRPr/>
          </a:p>
        </p:txBody>
      </p:sp>
      <p:sp>
        <p:nvSpPr>
          <p:cNvPr id="86" name="Google Shape;86;p21"/>
          <p:cNvSpPr txBox="1"/>
          <p:nvPr>
            <p:ph idx="1" type="body"/>
          </p:nvPr>
        </p:nvSpPr>
        <p:spPr>
          <a:xfrm>
            <a:off x="274320" y="12214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b="1" lang="en-GB" sz="2500">
                <a:solidFill>
                  <a:srgbClr val="172B4D"/>
                </a:solidFill>
              </a:rPr>
              <a:t>FMK Kvalitetstatistik arbejdsgruppe</a:t>
            </a:r>
            <a:r>
              <a:rPr lang="en-GB" sz="2500">
                <a:solidFill>
                  <a:srgbClr val="172B4D"/>
                </a:solidFill>
              </a:rPr>
              <a:t>.</a:t>
            </a:r>
            <a:endParaRPr sz="2500">
              <a:solidFill>
                <a:srgbClr val="172B4D"/>
              </a:solidFill>
            </a:endParaRPr>
          </a:p>
          <a:p>
            <a:pPr indent="-38735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○"/>
            </a:pPr>
            <a:r>
              <a:rPr lang="en-GB" sz="2500">
                <a:solidFill>
                  <a:srgbClr val="172B4D"/>
                </a:solidFill>
              </a:rPr>
              <a:t>Evaluering af bevilliget periode 2021-2022</a:t>
            </a:r>
            <a:endParaRPr sz="2500">
              <a:solidFill>
                <a:srgbClr val="172B4D"/>
              </a:solidFill>
            </a:endParaRPr>
          </a:p>
          <a:p>
            <a:pPr indent="-38735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○"/>
            </a:pPr>
            <a:r>
              <a:rPr lang="en-GB" sz="2500">
                <a:solidFill>
                  <a:srgbClr val="172B4D"/>
                </a:solidFill>
              </a:rPr>
              <a:t>Indstilling til styregruppen om forsættelse med fokus på </a:t>
            </a:r>
            <a:endParaRPr sz="2500">
              <a:solidFill>
                <a:srgbClr val="172B4D"/>
              </a:solidFill>
            </a:endParaRPr>
          </a:p>
          <a:p>
            <a:pPr indent="-387350" lvl="3" marL="18288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Minimering af fritekstdoseringer</a:t>
            </a:r>
            <a:endParaRPr sz="2500">
              <a:solidFill>
                <a:srgbClr val="172B4D"/>
              </a:solidFill>
            </a:endParaRPr>
          </a:p>
          <a:p>
            <a:pPr indent="-387350" lvl="3" marL="18288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Risikolægemidler</a:t>
            </a:r>
            <a:endParaRPr sz="2500">
              <a:solidFill>
                <a:srgbClr val="172B4D"/>
              </a:solidFill>
            </a:endParaRPr>
          </a:p>
          <a:p>
            <a:pPr indent="-387350" lvl="3" marL="18288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Ikke aktuelle ordinationer</a:t>
            </a:r>
            <a:endParaRPr sz="2500">
              <a:solidFill>
                <a:srgbClr val="172B4D"/>
              </a:solidFill>
            </a:endParaRPr>
          </a:p>
          <a:p>
            <a:pPr indent="-387350" lvl="3" marL="18288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+ monotoreringsopgaver</a:t>
            </a:r>
            <a:endParaRPr sz="2500">
              <a:solidFill>
                <a:srgbClr val="172B4D"/>
              </a:solidFill>
            </a:endParaRPr>
          </a:p>
          <a:p>
            <a:pPr indent="-387350" lvl="3" marL="18288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Samt et samarbejde med den kvalitative kvalitetsanalyse</a:t>
            </a:r>
            <a:endParaRPr sz="2500">
              <a:solidFill>
                <a:srgbClr val="172B4D"/>
              </a:solidFill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172B4D"/>
                </a:solidFill>
              </a:rPr>
              <a:t>Gruppens arbejde bidrager </a:t>
            </a:r>
            <a:r>
              <a:rPr lang="en-GB" sz="1900">
                <a:solidFill>
                  <a:srgbClr val="172B4D"/>
                </a:solidFill>
              </a:rPr>
              <a:t>til tidlig opsporing af </a:t>
            </a:r>
            <a:r>
              <a:rPr lang="en-GB" sz="1900">
                <a:solidFill>
                  <a:srgbClr val="172B4D"/>
                </a:solidFill>
              </a:rPr>
              <a:t>utilsigtet</a:t>
            </a:r>
            <a:r>
              <a:rPr lang="en-GB" sz="1900">
                <a:solidFill>
                  <a:srgbClr val="172B4D"/>
                </a:solidFill>
              </a:rPr>
              <a:t> adfærd/brug, danner dialog og prioritering af fagområder vedr. FMK´s udvikling, kvantitativ evidens og højne faglig kvalificeret drøftelser. </a:t>
            </a:r>
            <a:endParaRPr sz="19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rgbClr val="172B4D"/>
              </a:solidFill>
            </a:endParaRPr>
          </a:p>
          <a:p>
            <a:pPr indent="-38735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Kvalitetetanalyse</a:t>
            </a:r>
            <a:endParaRPr sz="25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2"/>
          <p:cNvSpPr txBox="1"/>
          <p:nvPr>
            <p:ph type="title"/>
          </p:nvPr>
        </p:nvSpPr>
        <p:spPr>
          <a:xfrm>
            <a:off x="274320" y="28377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</a:t>
            </a:r>
            <a:endParaRPr/>
          </a:p>
        </p:txBody>
      </p:sp>
      <p:sp>
        <p:nvSpPr>
          <p:cNvPr id="92" name="Google Shape;92;p22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b="1" lang="en-GB" sz="2500">
                <a:solidFill>
                  <a:srgbClr val="172B4D"/>
                </a:solidFill>
              </a:rPr>
              <a:t>Automatisk annullering</a:t>
            </a:r>
            <a:r>
              <a:rPr lang="en-GB" sz="2500">
                <a:solidFill>
                  <a:srgbClr val="172B4D"/>
                </a:solidFill>
              </a:rPr>
              <a:t> af recept ved seponering for lægen eller dennes medhjælp er aktiveret 3. Oktober 2022.</a:t>
            </a:r>
            <a:endParaRPr sz="2500">
              <a:solidFill>
                <a:srgbClr val="172B4D"/>
              </a:solidFill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rgbClr val="172B4D"/>
              </a:solidFill>
            </a:endParaRPr>
          </a:p>
          <a:p>
            <a:pPr indent="-38735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Kommunikation via tværsektorielt forum, SDS hjemmeside, PL-forum og LinkedIn</a:t>
            </a:r>
            <a:endParaRPr sz="25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3"/>
          <p:cNvSpPr txBox="1"/>
          <p:nvPr>
            <p:ph type="title"/>
          </p:nvPr>
        </p:nvSpPr>
        <p:spPr>
          <a:xfrm>
            <a:off x="274320" y="28377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</a:t>
            </a:r>
            <a:endParaRPr/>
          </a:p>
        </p:txBody>
      </p:sp>
      <p:sp>
        <p:nvSpPr>
          <p:cNvPr id="98" name="Google Shape;98;p23"/>
          <p:cNvSpPr txBox="1"/>
          <p:nvPr>
            <p:ph idx="1" type="body"/>
          </p:nvPr>
        </p:nvSpPr>
        <p:spPr>
          <a:xfrm>
            <a:off x="274320" y="1598745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2500"/>
              <a:buChar char="●"/>
            </a:pPr>
            <a:r>
              <a:rPr lang="en-GB" sz="2500">
                <a:solidFill>
                  <a:srgbClr val="172B4D"/>
                </a:solidFill>
              </a:rPr>
              <a:t>Fungere det :)</a:t>
            </a:r>
            <a:endParaRPr sz="25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9" name="Google Shape;9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6775" y="2537550"/>
            <a:ext cx="8201600" cy="35099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3"/>
          <p:cNvSpPr txBox="1"/>
          <p:nvPr/>
        </p:nvSpPr>
        <p:spPr>
          <a:xfrm>
            <a:off x="386775" y="6018425"/>
            <a:ext cx="3773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1. </a:t>
            </a:r>
            <a:r>
              <a:rPr lang="en-GB"/>
              <a:t>november 2021: ca. 313.000 åbne recepter på lukkede lægemiddelordinationer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4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IsDosedispensed	</a:t>
            </a:r>
            <a:endParaRPr/>
          </a:p>
        </p:txBody>
      </p:sp>
      <p:sp>
        <p:nvSpPr>
          <p:cNvPr id="106" name="Google Shape;106;p24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5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</a:t>
            </a:r>
            <a:endParaRPr sz="425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25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dk1"/>
                </a:solidFill>
              </a:rPr>
              <a:t>Testpersoner i produktion</a:t>
            </a:r>
            <a:endParaRPr sz="3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Der findes cpr-numre, som MedCom i samarbejde med CPR-kontoret i 2016 har udarbejdet til brug for test i produktion. Disse er iflg. MedCom dog kun tænkt i de tilfælde, at der ingen testsystemer findes. Dette er ikke tilfældet for FMK, hvor der både findes test1 og test2 m.fl., hvorfor disse og eventuel andre test cpr-numre </a:t>
            </a:r>
            <a:r>
              <a:rPr b="1" lang="en-GB" sz="2000">
                <a:solidFill>
                  <a:schemeClr val="dk1"/>
                </a:solidFill>
              </a:rPr>
              <a:t>ikke</a:t>
            </a:r>
            <a:r>
              <a:rPr lang="en-GB" sz="2000">
                <a:solidFill>
                  <a:schemeClr val="dk1"/>
                </a:solidFill>
              </a:rPr>
              <a:t> må anvendes i produktion.</a:t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Der udstedes mange nye cpr-numre til bl.a. flygtninge, og man kan derfor ikke være sikker på, at ens testpatient ikke er blevet til en rigtig borger i Danmark.</a:t>
            </a:r>
            <a:endParaRPr sz="2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6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50">
                <a:solidFill>
                  <a:schemeClr val="accent5"/>
                </a:solidFill>
              </a:rPr>
              <a:t>SDS</a:t>
            </a:r>
            <a:r>
              <a:rPr lang="en-GB" sz="4250">
                <a:solidFill>
                  <a:schemeClr val="dk1"/>
                </a:solidFill>
              </a:rPr>
              <a:t> </a:t>
            </a:r>
            <a:r>
              <a:rPr b="1" lang="en-GB" sz="4250">
                <a:solidFill>
                  <a:schemeClr val="accent5"/>
                </a:solidFill>
              </a:rPr>
              <a:t>orientering</a:t>
            </a:r>
            <a:endParaRPr/>
          </a:p>
        </p:txBody>
      </p:sp>
      <p:sp>
        <p:nvSpPr>
          <p:cNvPr id="118" name="Google Shape;118;p26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9370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2600"/>
              <a:buChar char="●"/>
            </a:pPr>
            <a:r>
              <a:rPr lang="en-GB" sz="2600">
                <a:solidFill>
                  <a:srgbClr val="172B4D"/>
                </a:solidFill>
              </a:rPr>
              <a:t>Forberede testmuligheder</a:t>
            </a:r>
            <a:endParaRPr sz="2600">
              <a:solidFill>
                <a:srgbClr val="172B4D"/>
              </a:solidFill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600"/>
              <a:buChar char="●"/>
            </a:pPr>
            <a:r>
              <a:rPr lang="en-GB" sz="2600">
                <a:solidFill>
                  <a:srgbClr val="172B4D"/>
                </a:solidFill>
              </a:rPr>
              <a:t>Bedre adgang til dump-restore med arkiv over gode test personer med forskellige profiler</a:t>
            </a:r>
            <a:endParaRPr sz="2600">
              <a:solidFill>
                <a:srgbClr val="172B4D"/>
              </a:solidFill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600"/>
              <a:buChar char="●"/>
            </a:pPr>
            <a:r>
              <a:rPr lang="en-GB" sz="2600">
                <a:solidFill>
                  <a:srgbClr val="172B4D"/>
                </a:solidFill>
              </a:rPr>
              <a:t>Evt flere muligheder i DTG</a:t>
            </a:r>
            <a:endParaRPr sz="2600">
              <a:solidFill>
                <a:srgbClr val="172B4D"/>
              </a:solidFill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2600"/>
              <a:buChar char="●"/>
            </a:pPr>
            <a:r>
              <a:rPr lang="en-GB" sz="2600">
                <a:solidFill>
                  <a:srgbClr val="172B4D"/>
                </a:solidFill>
              </a:rPr>
              <a:t>Er der interesse/behov for en mere automatiseret tilgang til de nuværende certificeringstests, eller til test mere generelt? P.t. </a:t>
            </a:r>
            <a:r>
              <a:rPr lang="en-GB" sz="2600">
                <a:solidFill>
                  <a:srgbClr val="172B4D"/>
                </a:solidFill>
              </a:rPr>
              <a:t>k</a:t>
            </a:r>
            <a:r>
              <a:rPr lang="en-GB" sz="2600">
                <a:solidFill>
                  <a:srgbClr val="172B4D"/>
                </a:solidFill>
              </a:rPr>
              <a:t>an certificeringstests kun udføres via web brugergrænsefladen, men der kunne evt. åbnes op for services til at kalde start/stop af test</a:t>
            </a:r>
            <a:endParaRPr sz="26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7"/>
          <p:cNvSpPr txBox="1"/>
          <p:nvPr>
            <p:ph type="title"/>
          </p:nvPr>
        </p:nvSpPr>
        <p:spPr>
          <a:xfrm>
            <a:off x="274325" y="931275"/>
            <a:ext cx="8595300" cy="15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MitID – aktuel status / tidsplan / overgangsordning mm.</a:t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24" name="Google Shape;124;p27"/>
          <p:cNvSpPr txBox="1"/>
          <p:nvPr>
            <p:ph idx="1" type="body"/>
          </p:nvPr>
        </p:nvSpPr>
        <p:spPr>
          <a:xfrm>
            <a:off x="274325" y="4699225"/>
            <a:ext cx="8595300" cy="188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-GB" sz="1900"/>
              <a:t>Oplæg ved Christian Gasser</a:t>
            </a:r>
            <a:endParaRPr i="1" sz="19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8"/>
          <p:cNvSpPr txBox="1"/>
          <p:nvPr>
            <p:ph type="title"/>
          </p:nvPr>
        </p:nvSpPr>
        <p:spPr>
          <a:xfrm>
            <a:off x="274325" y="931275"/>
            <a:ext cx="8595300" cy="15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288">
                <a:solidFill>
                  <a:schemeClr val="accent5"/>
                </a:solidFill>
              </a:rPr>
              <a:t>FMK 1.6.0 -</a:t>
            </a:r>
            <a:r>
              <a:rPr b="1" lang="en-GB" sz="4288">
                <a:solidFill>
                  <a:schemeClr val="accent5"/>
                </a:solidFill>
              </a:rPr>
              <a:t> tidsplan / proces / klinisk / teknisk </a:t>
            </a:r>
            <a:endParaRPr b="1" sz="4288">
              <a:solidFill>
                <a:schemeClr val="accent5"/>
              </a:solidFill>
            </a:endParaRPr>
          </a:p>
        </p:txBody>
      </p:sp>
      <p:sp>
        <p:nvSpPr>
          <p:cNvPr id="130" name="Google Shape;130;p28"/>
          <p:cNvSpPr txBox="1"/>
          <p:nvPr>
            <p:ph idx="1" type="body"/>
          </p:nvPr>
        </p:nvSpPr>
        <p:spPr>
          <a:xfrm>
            <a:off x="274325" y="4699225"/>
            <a:ext cx="8595300" cy="188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SzPts val="1900"/>
              <a:buChar char="●"/>
            </a:pPr>
            <a:r>
              <a:rPr lang="en-GB" sz="1900"/>
              <a:t>Oplæg ved Thomas Sonne og Claus Hemberg</a:t>
            </a:r>
            <a:endParaRPr i="1" sz="19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9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3550">
                <a:solidFill>
                  <a:schemeClr val="accent5"/>
                </a:solidFill>
              </a:rPr>
              <a:t>FMK 1.6.0 overordnet køreplan</a:t>
            </a:r>
            <a:r>
              <a:rPr b="1" lang="en-GB" sz="3550">
                <a:solidFill>
                  <a:schemeClr val="accent5"/>
                </a:solidFill>
              </a:rPr>
              <a:t> </a:t>
            </a:r>
            <a:endParaRPr sz="3566"/>
          </a:p>
        </p:txBody>
      </p:sp>
      <p:sp>
        <p:nvSpPr>
          <p:cNvPr id="136" name="Google Shape;136;p29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ts val="1600"/>
              <a:buChar char="●"/>
            </a:pPr>
            <a:r>
              <a:rPr lang="en-GB" sz="1600">
                <a:solidFill>
                  <a:srgbClr val="172B4D"/>
                </a:solidFill>
              </a:rPr>
              <a:t>Q4-2022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Teknisk betingede ændringer fastlægges på baggrund af input fra mini-teknikermøder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Input fra kliniske arbejdsgrupper sammenskrives til løsningsforslag, der skal godkendes af parterne og omarbejdes til snitflade forslag</a:t>
            </a:r>
            <a:endParaRPr sz="1600">
              <a:solidFill>
                <a:srgbClr val="172B4D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●"/>
            </a:pPr>
            <a:r>
              <a:rPr lang="en-GB" sz="1600">
                <a:solidFill>
                  <a:srgbClr val="172B4D"/>
                </a:solidFill>
              </a:rPr>
              <a:t>Q1-2023 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FMK-1.6.0 snitflade beskrivelse gøres færdig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Certificeringkriterier og certificeringstest udarbejdes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Implementering centralt påbegyndes</a:t>
            </a:r>
            <a:endParaRPr sz="1600">
              <a:solidFill>
                <a:srgbClr val="172B4D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●"/>
            </a:pPr>
            <a:r>
              <a:rPr lang="en-GB" sz="1600">
                <a:solidFill>
                  <a:srgbClr val="172B4D"/>
                </a:solidFill>
              </a:rPr>
              <a:t>Q2-2023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Parterne vurdere og godkender den samlede FMK 1.6.0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Justering indarbejdes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FMK 1.6.0 bliver delvist tilgængelig i TEST miljøerne</a:t>
            </a:r>
            <a:endParaRPr sz="1600">
              <a:solidFill>
                <a:srgbClr val="172B4D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●"/>
            </a:pPr>
            <a:r>
              <a:rPr lang="en-GB" sz="1600">
                <a:solidFill>
                  <a:srgbClr val="172B4D"/>
                </a:solidFill>
              </a:rPr>
              <a:t>Q3-Q4-2023 </a:t>
            </a:r>
            <a:endParaRPr sz="1600">
              <a:solidFill>
                <a:srgbClr val="172B4D"/>
              </a:solidFill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○"/>
            </a:pPr>
            <a:r>
              <a:rPr lang="en-GB" sz="1600">
                <a:solidFill>
                  <a:srgbClr val="172B4D"/>
                </a:solidFill>
              </a:rPr>
              <a:t>FMK 1.6.0 færdiggøres centralt og lægges i produktion</a:t>
            </a:r>
            <a:endParaRPr sz="1600">
              <a:solidFill>
                <a:srgbClr val="172B4D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●"/>
            </a:pPr>
            <a:r>
              <a:rPr lang="en-GB" sz="1600">
                <a:solidFill>
                  <a:srgbClr val="172B4D"/>
                </a:solidFill>
              </a:rPr>
              <a:t>2024 Alle migrere</a:t>
            </a:r>
            <a:endParaRPr sz="1600">
              <a:solidFill>
                <a:srgbClr val="172B4D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ts val="1600"/>
              <a:buChar char="●"/>
            </a:pPr>
            <a:r>
              <a:rPr lang="en-GB" sz="1600">
                <a:solidFill>
                  <a:srgbClr val="172B4D"/>
                </a:solidFill>
              </a:rPr>
              <a:t>Q1-2025 Gamle sntflader lukkes </a:t>
            </a:r>
            <a:endParaRPr sz="1600">
              <a:solidFill>
                <a:srgbClr val="172B4D"/>
              </a:solidFill>
            </a:endParaRPr>
          </a:p>
          <a:p>
            <a:pPr indent="0" lvl="0" marL="9144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700">
              <a:solidFill>
                <a:srgbClr val="172B4D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0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3850">
                <a:solidFill>
                  <a:schemeClr val="accent5"/>
                </a:solidFill>
              </a:rPr>
              <a:t>Tekniske emner - FMK 1.6.0</a:t>
            </a:r>
            <a:endParaRPr sz="3866"/>
          </a:p>
        </p:txBody>
      </p:sp>
      <p:sp>
        <p:nvSpPr>
          <p:cNvPr id="142" name="Google Shape;142;p30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172B4D"/>
                </a:solidFill>
              </a:rPr>
              <a:t>Mini-teknikermøderne har bl.a. behandlet flg. </a:t>
            </a:r>
            <a:r>
              <a:rPr lang="en-GB" sz="3000">
                <a:solidFill>
                  <a:srgbClr val="172B4D"/>
                </a:solidFill>
              </a:rPr>
              <a:t>e</a:t>
            </a:r>
            <a:r>
              <a:rPr lang="en-GB" sz="3000">
                <a:solidFill>
                  <a:srgbClr val="172B4D"/>
                </a:solidFill>
              </a:rPr>
              <a:t>mner: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120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Modifikatorer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Eksterne sources, optionelle takstdatoer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Generiske request/response headers, herunder paginering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Fritekst-adresser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Bedre styring af bulkkald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Svar vedr. flere cpr/ecpr-numre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Unik identifikation af advis’er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Navn/adresse retur ved beskyttelse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Bløde valideringer som tilbud</a:t>
            </a:r>
            <a:endParaRPr sz="3000">
              <a:solidFill>
                <a:srgbClr val="172B4D"/>
              </a:solidFill>
            </a:endParaRPr>
          </a:p>
          <a:p>
            <a:pPr indent="-404812" lvl="0" marL="457200" rtl="0" algn="l">
              <a:spcBef>
                <a:spcPts val="0"/>
              </a:spcBef>
              <a:spcAft>
                <a:spcPts val="0"/>
              </a:spcAft>
              <a:buClr>
                <a:srgbClr val="172B4D"/>
              </a:buClr>
              <a:buSzPct val="100000"/>
              <a:buChar char="●"/>
            </a:pPr>
            <a:r>
              <a:rPr lang="en-GB" sz="3000">
                <a:solidFill>
                  <a:srgbClr val="172B4D"/>
                </a:solidFill>
              </a:rPr>
              <a:t>Standard SOAP faults</a:t>
            </a:r>
            <a:endParaRPr sz="3000">
              <a:solidFill>
                <a:srgbClr val="172B4D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4" cy="54813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2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3150">
              <a:solidFill>
                <a:schemeClr val="accent5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3150">
                <a:solidFill>
                  <a:schemeClr val="accent5"/>
                </a:solidFill>
              </a:rPr>
              <a:t>Er der behov for ny “versionering”?</a:t>
            </a:r>
            <a:endParaRPr sz="3166"/>
          </a:p>
        </p:txBody>
      </p:sp>
      <p:sp>
        <p:nvSpPr>
          <p:cNvPr id="153" name="Google Shape;153;p32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7200">
                <a:solidFill>
                  <a:srgbClr val="172B4D"/>
                </a:solidFill>
              </a:rPr>
              <a:t>“Hent medicinkort version” returnerer flg. datoer:</a:t>
            </a:r>
            <a:endParaRPr sz="7200">
              <a:solidFill>
                <a:srgbClr val="172B4D"/>
              </a:solidFill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Medicinkort version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seneste ændring i recept-data, incl. eventuelle effektueringer på recepter.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lægemiddelordinations-effektuering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tilknytning af løs recept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ændring i data vedrørende patient-indlæggelse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ændring vedrørende tilknytning hjemmesygeplejen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ændring vedrørende patientens Dosisdispensering.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oprettelse af en recept.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ændring vedrørende patientens recept-anmodninger.</a:t>
            </a:r>
            <a:endParaRPr sz="6434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-330751" lvl="0" marL="660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ct val="100000"/>
              <a:buChar char="●"/>
            </a:pPr>
            <a:r>
              <a:rPr lang="en-GB" sz="6434">
                <a:solidFill>
                  <a:srgbClr val="333333"/>
                </a:solidFill>
                <a:highlight>
                  <a:srgbClr val="FFFFFF"/>
                </a:highlight>
              </a:rPr>
              <a:t>Dato tidsstempel for seneste ændring af patient registreringer.</a:t>
            </a:r>
            <a:endParaRPr sz="712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3000"/>
              </a:spcBef>
              <a:spcAft>
                <a:spcPts val="0"/>
              </a:spcAft>
              <a:buNone/>
            </a:pPr>
            <a:r>
              <a:rPr lang="en-GB" sz="7200">
                <a:solidFill>
                  <a:srgbClr val="172B4D"/>
                </a:solidFill>
              </a:rPr>
              <a:t>Der har været stillet spørgsmål til brug af disse datoer. F.eks. indlæggelsesdato er vigtig i forhold til indlæggelsesmarkering og om data er valide.</a:t>
            </a:r>
            <a:endParaRPr sz="72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en-GB" sz="7200">
                <a:solidFill>
                  <a:srgbClr val="172B4D"/>
                </a:solidFill>
              </a:rPr>
              <a:t>Er der behov for en ny dato der er max af alle de ovennævnte datoer?</a:t>
            </a:r>
            <a:endParaRPr sz="72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6666"/>
              <a:buFont typeface="Arial"/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000">
              <a:solidFill>
                <a:srgbClr val="172B4D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3"/>
          <p:cNvSpPr txBox="1"/>
          <p:nvPr>
            <p:ph type="title"/>
          </p:nvPr>
        </p:nvSpPr>
        <p:spPr>
          <a:xfrm>
            <a:off x="274320" y="274320"/>
            <a:ext cx="8595300" cy="82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DD workshop</a:t>
            </a:r>
            <a:endParaRPr/>
          </a:p>
        </p:txBody>
      </p:sp>
      <p:sp>
        <p:nvSpPr>
          <p:cNvPr id="159" name="Google Shape;159;p33"/>
          <p:cNvSpPr txBox="1"/>
          <p:nvPr>
            <p:ph idx="1" type="body"/>
          </p:nvPr>
        </p:nvSpPr>
        <p:spPr>
          <a:xfrm>
            <a:off x="274320" y="1645920"/>
            <a:ext cx="8595300" cy="493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Karina Medcom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4"/>
          <p:cNvSpPr txBox="1"/>
          <p:nvPr>
            <p:ph type="title"/>
          </p:nvPr>
        </p:nvSpPr>
        <p:spPr>
          <a:xfrm>
            <a:off x="274320" y="365760"/>
            <a:ext cx="8595300" cy="109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2688">
              <a:solidFill>
                <a:schemeClr val="accent5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2688">
                <a:solidFill>
                  <a:schemeClr val="accent5"/>
                </a:solidFill>
              </a:rPr>
              <a:t>Receptanmodninger til personer med Ecpr / advis</a:t>
            </a:r>
            <a:endParaRPr sz="2388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34"/>
          <p:cNvSpPr txBox="1"/>
          <p:nvPr>
            <p:ph idx="1" type="body"/>
          </p:nvPr>
        </p:nvSpPr>
        <p:spPr>
          <a:xfrm>
            <a:off x="274325" y="1698525"/>
            <a:ext cx="8595300" cy="70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5233" lvl="0" marL="457200" rtl="0" algn="l">
              <a:spcBef>
                <a:spcPts val="0"/>
              </a:spcBef>
              <a:spcAft>
                <a:spcPts val="0"/>
              </a:spcAft>
              <a:buSzPts val="2467"/>
              <a:buChar char="●"/>
            </a:pPr>
            <a:r>
              <a:rPr lang="en-GB" sz="2466"/>
              <a:t>Udfordring: eksisterende adviseringsskemaer tillader kun CPR-numre. </a:t>
            </a:r>
            <a:endParaRPr sz="2466"/>
          </a:p>
          <a:p>
            <a:pPr indent="-385233" lvl="0" marL="457200" rtl="0" algn="l">
              <a:spcBef>
                <a:spcPts val="0"/>
              </a:spcBef>
              <a:spcAft>
                <a:spcPts val="0"/>
              </a:spcAft>
              <a:buSzPts val="2467"/>
              <a:buChar char="●"/>
            </a:pPr>
            <a:r>
              <a:rPr lang="en-GB" sz="2466"/>
              <a:t>Oprettet nye skeamer og topics:  </a:t>
            </a:r>
            <a:r>
              <a:rPr lang="en-GB" sz="2366" u="sng">
                <a:solidFill>
                  <a:schemeClr val="hlink"/>
                </a:solidFill>
                <a:hlinkClick r:id="rId3"/>
              </a:rPr>
              <a:t>http://www.dkma.dk/medicinecard/xml.schema/2019/06/01</a:t>
            </a:r>
            <a:endParaRPr sz="2366"/>
          </a:p>
          <a:p>
            <a:pPr indent="-385233" lvl="0" marL="457200" rtl="0" algn="l">
              <a:spcBef>
                <a:spcPts val="0"/>
              </a:spcBef>
              <a:spcAft>
                <a:spcPts val="0"/>
              </a:spcAft>
              <a:buSzPts val="2467"/>
              <a:buChar char="●"/>
            </a:pPr>
            <a:r>
              <a:rPr lang="en-GB" sz="2466"/>
              <a:t>Adviseringer vedr. Cpr-numre sendes dobbelt til NAS for hhv. gammelt og nyt topic. Da klientsystemer kun skal abonnere på pullpoints for et af de to topics, er der ingen problemer med dobbeltadviseringer.</a:t>
            </a:r>
            <a:endParaRPr sz="2466"/>
          </a:p>
          <a:p>
            <a:pPr indent="-385233" lvl="0" marL="457200" rtl="0" algn="l">
              <a:spcBef>
                <a:spcPts val="0"/>
              </a:spcBef>
              <a:spcAft>
                <a:spcPts val="0"/>
              </a:spcAft>
              <a:buSzPts val="2467"/>
              <a:buChar char="●"/>
            </a:pPr>
            <a:r>
              <a:rPr lang="en-GB" sz="2466"/>
              <a:t>Adviseringer vedr. Ecpr-numre sendes KUN med de nye topics. </a:t>
            </a:r>
            <a:endParaRPr sz="2466"/>
          </a:p>
          <a:p>
            <a:pPr indent="-385233" lvl="0" marL="457200" rtl="0" algn="l">
              <a:spcBef>
                <a:spcPts val="0"/>
              </a:spcBef>
              <a:spcAft>
                <a:spcPts val="0"/>
              </a:spcAft>
              <a:buSzPts val="2467"/>
              <a:buChar char="●"/>
            </a:pPr>
            <a:r>
              <a:rPr lang="en-GB" sz="2466"/>
              <a:t>Vi har dermed en migreringsvej, og ingen eksisterende klienter risikerer fejl pga. nyt indhold i adviseringer.</a:t>
            </a:r>
            <a:endParaRPr sz="2466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66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5"/>
          <p:cNvSpPr txBox="1"/>
          <p:nvPr>
            <p:ph type="title"/>
          </p:nvPr>
        </p:nvSpPr>
        <p:spPr>
          <a:xfrm>
            <a:off x="625450" y="122225"/>
            <a:ext cx="6841200" cy="111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198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accent5"/>
                </a:solidFill>
              </a:rPr>
              <a:t>E</a:t>
            </a:r>
            <a:r>
              <a:rPr b="1" lang="en-GB" sz="2400">
                <a:solidFill>
                  <a:schemeClr val="accent5"/>
                </a:solidFill>
              </a:rPr>
              <a:t>valuering, ny mødedato</a:t>
            </a:r>
            <a:endParaRPr b="1" sz="2400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5"/>
          <p:cNvSpPr txBox="1"/>
          <p:nvPr>
            <p:ph idx="1" type="body"/>
          </p:nvPr>
        </p:nvSpPr>
        <p:spPr>
          <a:xfrm>
            <a:off x="518850" y="1475200"/>
            <a:ext cx="8106300" cy="4548600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Næste møde: 15.03.2023</a:t>
            </a:r>
            <a:endParaRPr sz="22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">
  <a:themeElements>
    <a:clrScheme name="blank">
      <a:dk1>
        <a:srgbClr val="000000"/>
      </a:dk1>
      <a:lt1>
        <a:srgbClr val="FFFFFF"/>
      </a:lt1>
      <a:dk2>
        <a:srgbClr val="073763"/>
      </a:dk2>
      <a:lt2>
        <a:srgbClr val="CFE2F3"/>
      </a:lt2>
      <a:accent1>
        <a:srgbClr val="404040"/>
      </a:accent1>
      <a:accent2>
        <a:srgbClr val="808080"/>
      </a:accent2>
      <a:accent3>
        <a:srgbClr val="C0C0C0"/>
      </a:accent3>
      <a:accent4>
        <a:srgbClr val="396187"/>
      </a:accent4>
      <a:accent5>
        <a:srgbClr val="6B8CAB"/>
      </a:accent5>
      <a:accent6>
        <a:srgbClr val="9DB7CF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