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3"/>
  </p:notesMasterIdLst>
  <p:sldIdLst>
    <p:sldId id="256" r:id="rId2"/>
    <p:sldId id="259" r:id="rId3"/>
    <p:sldId id="266" r:id="rId4"/>
    <p:sldId id="273" r:id="rId5"/>
    <p:sldId id="271" r:id="rId6"/>
    <p:sldId id="282" r:id="rId7"/>
    <p:sldId id="283" r:id="rId8"/>
    <p:sldId id="272" r:id="rId9"/>
    <p:sldId id="280" r:id="rId10"/>
    <p:sldId id="294" r:id="rId11"/>
    <p:sldId id="284" r:id="rId12"/>
    <p:sldId id="286" r:id="rId13"/>
    <p:sldId id="274" r:id="rId14"/>
    <p:sldId id="296" r:id="rId15"/>
    <p:sldId id="285" r:id="rId16"/>
    <p:sldId id="275" r:id="rId17"/>
    <p:sldId id="276" r:id="rId18"/>
    <p:sldId id="261" r:id="rId19"/>
    <p:sldId id="262" r:id="rId20"/>
    <p:sldId id="265" r:id="rId21"/>
    <p:sldId id="297" r:id="rId22"/>
    <p:sldId id="277" r:id="rId23"/>
    <p:sldId id="288" r:id="rId24"/>
    <p:sldId id="287" r:id="rId25"/>
    <p:sldId id="295" r:id="rId26"/>
    <p:sldId id="289" r:id="rId27"/>
    <p:sldId id="290" r:id="rId28"/>
    <p:sldId id="278" r:id="rId29"/>
    <p:sldId id="291" r:id="rId30"/>
    <p:sldId id="292" r:id="rId31"/>
    <p:sldId id="293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6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B13F"/>
    <a:srgbClr val="CCFF33"/>
    <a:srgbClr val="FF7C8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84000" autoAdjust="0"/>
  </p:normalViewPr>
  <p:slideViewPr>
    <p:cSldViewPr>
      <p:cViewPr varScale="1">
        <p:scale>
          <a:sx n="112" d="100"/>
          <a:sy n="112" d="100"/>
        </p:scale>
        <p:origin x="-15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3" d="100"/>
          <a:sy n="103" d="100"/>
        </p:scale>
        <p:origin x="-235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noProof="0" smtClean="0"/>
              <a:t>Click to edit Master text styles</a:t>
            </a:r>
          </a:p>
          <a:p>
            <a:pPr lvl="1"/>
            <a:r>
              <a:rPr lang="da-DK" noProof="0" smtClean="0"/>
              <a:t>Second level</a:t>
            </a:r>
          </a:p>
          <a:p>
            <a:pPr lvl="2"/>
            <a:r>
              <a:rPr lang="da-DK" noProof="0" smtClean="0"/>
              <a:t>Third level</a:t>
            </a:r>
          </a:p>
          <a:p>
            <a:pPr lvl="3"/>
            <a:r>
              <a:rPr lang="da-DK" noProof="0" smtClean="0"/>
              <a:t>Fourth level</a:t>
            </a:r>
          </a:p>
          <a:p>
            <a:pPr lvl="4"/>
            <a:r>
              <a:rPr lang="da-DK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DE8ABA16-9DCF-4CCE-8ABC-19B9936AEBFE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AF458D-2DCB-4433-B7B4-9CAA18FD994D}" type="slidenum">
              <a:rPr lang="da-DK" smtClean="0">
                <a:ea typeface="ＭＳ Ｐゴシック" pitchFamily="34" charset="-128"/>
              </a:rPr>
              <a:pPr/>
              <a:t>1</a:t>
            </a:fld>
            <a:endParaRPr lang="da-DK" smtClean="0">
              <a:ea typeface="ＭＳ Ｐゴシック" pitchFamily="34" charset="-128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a-DK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295400" y="3581400"/>
            <a:ext cx="8915400" cy="76200"/>
            <a:chOff x="240" y="816"/>
            <a:chExt cx="5616" cy="48"/>
          </a:xfrm>
        </p:grpSpPr>
        <p:sp>
          <p:nvSpPr>
            <p:cNvPr id="5" name="Line 4"/>
            <p:cNvSpPr>
              <a:spLocks noChangeShapeType="1"/>
            </p:cNvSpPr>
            <p:nvPr/>
          </p:nvSpPr>
          <p:spPr bwMode="auto">
            <a:xfrm>
              <a:off x="288" y="840"/>
              <a:ext cx="5568" cy="0"/>
            </a:xfrm>
            <a:prstGeom prst="line">
              <a:avLst/>
            </a:prstGeom>
            <a:noFill/>
            <a:ln w="28575">
              <a:solidFill>
                <a:srgbClr val="F1B13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defRPr/>
              </a:pPr>
              <a:endParaRPr lang="da-DK">
                <a:ea typeface="ＭＳ Ｐゴシック" pitchFamily="1" charset="-128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240" y="816"/>
              <a:ext cx="48" cy="48"/>
            </a:xfrm>
            <a:prstGeom prst="ellipse">
              <a:avLst/>
            </a:prstGeom>
            <a:noFill/>
            <a:ln w="28575">
              <a:solidFill>
                <a:srgbClr val="F1B13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defRPr/>
              </a:pPr>
              <a:endParaRPr lang="da-DK">
                <a:ea typeface="ＭＳ Ｐゴシック" pitchFamily="1" charset="-128"/>
              </a:endParaRPr>
            </a:p>
          </p:txBody>
        </p:sp>
      </p:grpSp>
      <p:pic>
        <p:nvPicPr>
          <p:cNvPr id="7" name="Picture 7" descr="new_trifork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1300" y="1600200"/>
            <a:ext cx="6121400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648200"/>
            <a:ext cx="6400800" cy="1447800"/>
          </a:xfrm>
        </p:spPr>
        <p:txBody>
          <a:bodyPr/>
          <a:lstStyle>
            <a:lvl1pPr marL="0" indent="0" algn="ctr">
              <a:buFont typeface="Wingdings" pitchFamily="1" charset="2"/>
              <a:buNone/>
              <a:defRPr sz="2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3429000"/>
            <a:ext cx="7772400" cy="1219200"/>
          </a:xfrm>
        </p:spPr>
        <p:txBody>
          <a:bodyPr/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84251-BAF6-450C-A34D-8D35CA7D3DA2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83362-4AE8-46C4-AC21-8C00A252C935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533400" y="1524000"/>
            <a:ext cx="3886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0" y="1524000"/>
            <a:ext cx="3886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69D04-8977-4111-B5A6-0F2B554F5F7D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C844F-3C42-4DF9-A1D7-382E729C914F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84F4D-90C3-4E71-A990-E993AD693564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D612D-D12B-41B7-B4D6-9DB4A21C1E92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3C0E9-A350-4B3B-8BF1-70783F3B2B5D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 smtClean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D00F2-C8DA-411B-A55B-1890B9D78070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2B8D0-8F72-4E99-8345-65324027B2CE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477000" y="76200"/>
            <a:ext cx="1981200" cy="6019800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533400" y="76200"/>
            <a:ext cx="5791200" cy="6019800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DF67B-8C97-414E-A765-89488328AA51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76200"/>
            <a:ext cx="754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524000"/>
            <a:ext cx="7924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532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1E9D5EBD-E3D6-4C5D-BBB2-A73DECC62EFA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  <p:grpSp>
        <p:nvGrpSpPr>
          <p:cNvPr id="1029" name="Group 5"/>
          <p:cNvGrpSpPr>
            <a:grpSpLocks/>
          </p:cNvGrpSpPr>
          <p:nvPr/>
        </p:nvGrpSpPr>
        <p:grpSpPr bwMode="auto">
          <a:xfrm>
            <a:off x="228600" y="1066800"/>
            <a:ext cx="8915400" cy="76200"/>
            <a:chOff x="240" y="816"/>
            <a:chExt cx="5616" cy="48"/>
          </a:xfrm>
        </p:grpSpPr>
        <p:sp>
          <p:nvSpPr>
            <p:cNvPr id="4102" name="Line 6"/>
            <p:cNvSpPr>
              <a:spLocks noChangeShapeType="1"/>
            </p:cNvSpPr>
            <p:nvPr/>
          </p:nvSpPr>
          <p:spPr bwMode="auto">
            <a:xfrm>
              <a:off x="288" y="840"/>
              <a:ext cx="5568" cy="0"/>
            </a:xfrm>
            <a:prstGeom prst="line">
              <a:avLst/>
            </a:prstGeom>
            <a:noFill/>
            <a:ln w="28575">
              <a:solidFill>
                <a:srgbClr val="F1B13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defRPr/>
              </a:pPr>
              <a:endParaRPr lang="da-DK">
                <a:ea typeface="ＭＳ Ｐゴシック" pitchFamily="1" charset="-128"/>
              </a:endParaRPr>
            </a:p>
          </p:txBody>
        </p:sp>
        <p:sp>
          <p:nvSpPr>
            <p:cNvPr id="4103" name="Oval 7"/>
            <p:cNvSpPr>
              <a:spLocks noChangeArrowheads="1"/>
            </p:cNvSpPr>
            <p:nvPr/>
          </p:nvSpPr>
          <p:spPr bwMode="auto">
            <a:xfrm>
              <a:off x="240" y="816"/>
              <a:ext cx="48" cy="48"/>
            </a:xfrm>
            <a:prstGeom prst="ellipse">
              <a:avLst/>
            </a:prstGeom>
            <a:noFill/>
            <a:ln w="28575">
              <a:solidFill>
                <a:srgbClr val="F1B13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defRPr/>
              </a:pPr>
              <a:endParaRPr lang="da-DK">
                <a:ea typeface="ＭＳ Ｐゴシック" pitchFamily="1" charset="-128"/>
              </a:endParaRPr>
            </a:p>
          </p:txBody>
        </p:sp>
      </p:grpSp>
      <p:pic>
        <p:nvPicPr>
          <p:cNvPr id="1030" name="Picture 8" descr="trifork_slide_front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40175" y="6426200"/>
            <a:ext cx="5203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+mj-lt"/>
          <a:ea typeface="+mj-ea"/>
          <a:cs typeface="ＭＳ Ｐゴシック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  <a:cs typeface="ＭＳ Ｐゴシック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  <a:cs typeface="ＭＳ Ｐゴシック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  <a:cs typeface="ＭＳ Ｐゴシック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  <a:cs typeface="ＭＳ Ｐゴシック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1B13F"/>
          </a:solidFill>
          <a:latin typeface="Eurostile" pitchFamily="1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1B13F"/>
        </a:buClr>
        <a:buSzPct val="110000"/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ＭＳ Ｐゴシック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4077072"/>
            <a:ext cx="7772400" cy="1219200"/>
          </a:xfrm>
        </p:spPr>
        <p:txBody>
          <a:bodyPr/>
          <a:lstStyle/>
          <a:p>
            <a:pPr eaLnBrk="1" hangingPunct="1"/>
            <a:r>
              <a:rPr lang="da-DK" dirty="0" smtClean="0"/>
              <a:t>Det Danske Vaccinationsregister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5445224"/>
            <a:ext cx="6400800" cy="64807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da-DK" dirty="0" smtClean="0"/>
              <a:t>Århus </a:t>
            </a:r>
            <a:r>
              <a:rPr lang="da-DK" dirty="0" smtClean="0"/>
              <a:t>29. august 2013</a:t>
            </a:r>
            <a:endParaRPr lang="da-D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Dagens program - DDV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idx="1"/>
          </p:nvPr>
        </p:nvSpPr>
        <p:spPr>
          <a:xfrm>
            <a:off x="539552" y="1484784"/>
            <a:ext cx="8136904" cy="4104456"/>
          </a:xfrm>
        </p:spPr>
        <p:txBody>
          <a:bodyPr/>
          <a:lstStyle/>
          <a:p>
            <a:r>
              <a:rPr lang="da-DK" sz="2800" dirty="0" smtClean="0"/>
              <a:t>DDV – en status</a:t>
            </a:r>
          </a:p>
          <a:p>
            <a:r>
              <a:rPr lang="da-DK" sz="2800" dirty="0" smtClean="0"/>
              <a:t>Datamodel</a:t>
            </a:r>
          </a:p>
          <a:p>
            <a:r>
              <a:rPr lang="da-DK" sz="2800" dirty="0" smtClean="0"/>
              <a:t>Demo stamdata</a:t>
            </a:r>
          </a:p>
          <a:p>
            <a:r>
              <a:rPr lang="da-DK" sz="2800" dirty="0" smtClean="0"/>
              <a:t>Stamdata via NSP</a:t>
            </a:r>
          </a:p>
          <a:p>
            <a:r>
              <a:rPr lang="da-DK" sz="2800" dirty="0" smtClean="0"/>
              <a:t>Demo – </a:t>
            </a:r>
            <a:r>
              <a:rPr lang="da-DK" sz="2800" dirty="0" err="1" smtClean="0"/>
              <a:t>FMK-online</a:t>
            </a:r>
            <a:endParaRPr lang="da-DK" sz="2800" dirty="0" smtClean="0"/>
          </a:p>
          <a:p>
            <a:r>
              <a:rPr lang="da-DK" sz="2800" dirty="0" smtClean="0"/>
              <a:t>Webservices </a:t>
            </a:r>
            <a:r>
              <a:rPr lang="da-DK" sz="2800" dirty="0" smtClean="0"/>
              <a:t>– overblik</a:t>
            </a:r>
          </a:p>
          <a:p>
            <a:r>
              <a:rPr lang="da-DK" sz="2800" dirty="0" smtClean="0"/>
              <a:t>Bemyndigelse</a:t>
            </a:r>
          </a:p>
          <a:p>
            <a:endParaRPr lang="da-DK" sz="2800" dirty="0" smtClean="0"/>
          </a:p>
          <a:p>
            <a:r>
              <a:rPr lang="da-DK" sz="2800" dirty="0" smtClean="0"/>
              <a:t>Testsystemer </a:t>
            </a:r>
            <a:r>
              <a:rPr lang="da-DK" sz="2800" dirty="0" smtClean="0"/>
              <a:t>og testdata</a:t>
            </a:r>
          </a:p>
          <a:p>
            <a:r>
              <a:rPr lang="da-DK" sz="2800" dirty="0" smtClean="0"/>
              <a:t>Videre forløb herfra</a:t>
            </a:r>
            <a:endParaRPr lang="da-DK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Overordnet projektstatus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539552" y="1772816"/>
            <a:ext cx="7924800" cy="4464496"/>
          </a:xfrm>
        </p:spPr>
        <p:txBody>
          <a:bodyPr/>
          <a:lstStyle/>
          <a:p>
            <a:r>
              <a:rPr lang="da-DK" sz="2400" dirty="0" smtClean="0"/>
              <a:t>Bekendtgørelse i høring</a:t>
            </a:r>
          </a:p>
          <a:p>
            <a:endParaRPr lang="da-DK" sz="2400" dirty="0" smtClean="0"/>
          </a:p>
          <a:p>
            <a:r>
              <a:rPr lang="da-DK" sz="2400" dirty="0" smtClean="0"/>
              <a:t>DDV </a:t>
            </a:r>
            <a:r>
              <a:rPr lang="da-DK" sz="2400" dirty="0" smtClean="0"/>
              <a:t>udstilles nu i </a:t>
            </a:r>
            <a:r>
              <a:rPr lang="da-DK" sz="2400" dirty="0" err="1" smtClean="0"/>
              <a:t>FMK-online</a:t>
            </a:r>
            <a:endParaRPr lang="da-DK" sz="2400" dirty="0" smtClean="0"/>
          </a:p>
          <a:p>
            <a:r>
              <a:rPr lang="da-DK" sz="2400" dirty="0" err="1" smtClean="0"/>
              <a:t>SmartFraming-løsning</a:t>
            </a:r>
            <a:r>
              <a:rPr lang="da-DK" sz="2400" dirty="0" smtClean="0"/>
              <a:t> ikke længere </a:t>
            </a:r>
            <a:r>
              <a:rPr lang="da-DK" sz="2400" dirty="0" smtClean="0"/>
              <a:t>tilgængelig</a:t>
            </a:r>
          </a:p>
          <a:p>
            <a:r>
              <a:rPr lang="da-DK" sz="2400" dirty="0" err="1" smtClean="0"/>
              <a:t>WS-integration</a:t>
            </a:r>
            <a:r>
              <a:rPr lang="da-DK" sz="2400" dirty="0" smtClean="0"/>
              <a:t>: 2 systemer certificerede til </a:t>
            </a:r>
            <a:r>
              <a:rPr lang="da-DK" sz="2400" dirty="0" smtClean="0"/>
              <a:t>pilottest</a:t>
            </a:r>
          </a:p>
          <a:p>
            <a:endParaRPr lang="da-DK" sz="2400" dirty="0" smtClean="0"/>
          </a:p>
          <a:p>
            <a:r>
              <a:rPr lang="da-DK" sz="2400" dirty="0" smtClean="0"/>
              <a:t>Stamdata distribueres via NSP</a:t>
            </a:r>
          </a:p>
          <a:p>
            <a:r>
              <a:rPr lang="da-DK" sz="2400" dirty="0" smtClean="0"/>
              <a:t>Bemyndigelse via fælleskomponent - tilgås via </a:t>
            </a:r>
            <a:r>
              <a:rPr lang="da-DK" sz="2400" dirty="0" err="1" smtClean="0"/>
              <a:t>FMK-online</a:t>
            </a:r>
            <a:endParaRPr lang="da-DK" sz="2400" dirty="0" smtClean="0"/>
          </a:p>
          <a:p>
            <a:r>
              <a:rPr lang="da-DK" sz="2400" dirty="0" smtClean="0"/>
              <a:t>DDV tilgængelig på </a:t>
            </a:r>
            <a:r>
              <a:rPr lang="da-DK" sz="2400" dirty="0" err="1" smtClean="0"/>
              <a:t>RSI-testsystemer</a:t>
            </a:r>
            <a:endParaRPr lang="da-DK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DDV - hvorfor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400" dirty="0" smtClean="0"/>
              <a:t>Registrering af givne vaccinationer</a:t>
            </a:r>
          </a:p>
          <a:p>
            <a:pPr lvl="1"/>
            <a:r>
              <a:rPr lang="da-DK" sz="2000" dirty="0" smtClean="0"/>
              <a:t>Central registrering, delte data, et fælles billede.</a:t>
            </a:r>
          </a:p>
          <a:p>
            <a:pPr lvl="1"/>
            <a:r>
              <a:rPr lang="da-DK" sz="2000" dirty="0" smtClean="0"/>
              <a:t>Erstatter papirkort</a:t>
            </a:r>
          </a:p>
          <a:p>
            <a:pPr lvl="1"/>
            <a:r>
              <a:rPr lang="da-DK" sz="2000" dirty="0" smtClean="0"/>
              <a:t>Central adgang til data </a:t>
            </a:r>
            <a:r>
              <a:rPr lang="da-DK" sz="2000" dirty="0" err="1" smtClean="0"/>
              <a:t>mhp</a:t>
            </a:r>
            <a:r>
              <a:rPr lang="da-DK" sz="2000" dirty="0" smtClean="0"/>
              <a:t>. forskning og overvågning</a:t>
            </a:r>
          </a:p>
          <a:p>
            <a:r>
              <a:rPr lang="da-DK" sz="2400" dirty="0" smtClean="0"/>
              <a:t>Anbefaling af vaccinationer</a:t>
            </a:r>
          </a:p>
          <a:p>
            <a:pPr lvl="1"/>
            <a:r>
              <a:rPr lang="da-DK" sz="2000" dirty="0" smtClean="0"/>
              <a:t>Hjælp til borgere</a:t>
            </a:r>
          </a:p>
          <a:p>
            <a:pPr lvl="1"/>
            <a:r>
              <a:rPr lang="da-DK" sz="2000" dirty="0" smtClean="0"/>
              <a:t>Beslutningsstøtte til læger</a:t>
            </a:r>
          </a:p>
          <a:p>
            <a:r>
              <a:rPr lang="da-DK" sz="2400" dirty="0" smtClean="0"/>
              <a:t>I forhold til FMK er tidsskalaerne anderledes</a:t>
            </a:r>
          </a:p>
          <a:p>
            <a:pPr lvl="1"/>
            <a:r>
              <a:rPr lang="da-DK" sz="2000" dirty="0" smtClean="0"/>
              <a:t>Data i princippet relevante i hele borgerens levetid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DDV og omgivelserne</a:t>
            </a:r>
            <a:endParaRPr lang="da-DK" dirty="0"/>
          </a:p>
        </p:txBody>
      </p:sp>
      <p:grpSp>
        <p:nvGrpSpPr>
          <p:cNvPr id="7" name="Gruppe 6"/>
          <p:cNvGrpSpPr/>
          <p:nvPr/>
        </p:nvGrpSpPr>
        <p:grpSpPr>
          <a:xfrm>
            <a:off x="1259632" y="2204864"/>
            <a:ext cx="520824" cy="592832"/>
            <a:chOff x="1259632" y="2204864"/>
            <a:chExt cx="520824" cy="592832"/>
          </a:xfrm>
        </p:grpSpPr>
        <p:sp>
          <p:nvSpPr>
            <p:cNvPr id="6" name="Rektangel 5"/>
            <p:cNvSpPr/>
            <p:nvPr/>
          </p:nvSpPr>
          <p:spPr bwMode="auto">
            <a:xfrm>
              <a:off x="1564432" y="2509664"/>
              <a:ext cx="216024" cy="2880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" name="Rektangel 4"/>
            <p:cNvSpPr/>
            <p:nvPr/>
          </p:nvSpPr>
          <p:spPr bwMode="auto">
            <a:xfrm>
              <a:off x="1412032" y="2357264"/>
              <a:ext cx="216024" cy="2880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4" name="Rektangel 3"/>
            <p:cNvSpPr/>
            <p:nvPr/>
          </p:nvSpPr>
          <p:spPr bwMode="auto">
            <a:xfrm>
              <a:off x="1259632" y="2204864"/>
              <a:ext cx="216024" cy="2880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  <p:grpSp>
        <p:nvGrpSpPr>
          <p:cNvPr id="24" name="Gruppe 23"/>
          <p:cNvGrpSpPr/>
          <p:nvPr/>
        </p:nvGrpSpPr>
        <p:grpSpPr>
          <a:xfrm>
            <a:off x="2681790" y="2204864"/>
            <a:ext cx="520824" cy="592832"/>
            <a:chOff x="2843808" y="2276872"/>
            <a:chExt cx="520824" cy="592832"/>
          </a:xfrm>
        </p:grpSpPr>
        <p:sp>
          <p:nvSpPr>
            <p:cNvPr id="9" name="Rektangel 8"/>
            <p:cNvSpPr/>
            <p:nvPr/>
          </p:nvSpPr>
          <p:spPr bwMode="auto">
            <a:xfrm>
              <a:off x="3148608" y="2581672"/>
              <a:ext cx="216024" cy="28803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0" name="Rektangel 9"/>
            <p:cNvSpPr/>
            <p:nvPr/>
          </p:nvSpPr>
          <p:spPr bwMode="auto">
            <a:xfrm>
              <a:off x="2996208" y="2429272"/>
              <a:ext cx="216024" cy="28803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1" name="Rektangel 10"/>
            <p:cNvSpPr/>
            <p:nvPr/>
          </p:nvSpPr>
          <p:spPr bwMode="auto">
            <a:xfrm>
              <a:off x="2843808" y="2276872"/>
              <a:ext cx="216024" cy="28803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  <p:grpSp>
        <p:nvGrpSpPr>
          <p:cNvPr id="12" name="Gruppe 11"/>
          <p:cNvGrpSpPr/>
          <p:nvPr/>
        </p:nvGrpSpPr>
        <p:grpSpPr>
          <a:xfrm>
            <a:off x="4103948" y="2204864"/>
            <a:ext cx="520824" cy="592832"/>
            <a:chOff x="1259632" y="2204864"/>
            <a:chExt cx="520824" cy="592832"/>
          </a:xfrm>
          <a:solidFill>
            <a:srgbClr val="FFC000"/>
          </a:solidFill>
        </p:grpSpPr>
        <p:sp>
          <p:nvSpPr>
            <p:cNvPr id="13" name="Rektangel 12"/>
            <p:cNvSpPr/>
            <p:nvPr/>
          </p:nvSpPr>
          <p:spPr bwMode="auto">
            <a:xfrm>
              <a:off x="1564432" y="25096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4" name="Rektangel 13"/>
            <p:cNvSpPr/>
            <p:nvPr/>
          </p:nvSpPr>
          <p:spPr bwMode="auto">
            <a:xfrm>
              <a:off x="1412032" y="23572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5" name="Rektangel 14"/>
            <p:cNvSpPr/>
            <p:nvPr/>
          </p:nvSpPr>
          <p:spPr bwMode="auto">
            <a:xfrm>
              <a:off x="1259632" y="22048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  <p:grpSp>
        <p:nvGrpSpPr>
          <p:cNvPr id="16" name="Gruppe 15"/>
          <p:cNvGrpSpPr/>
          <p:nvPr/>
        </p:nvGrpSpPr>
        <p:grpSpPr>
          <a:xfrm>
            <a:off x="5526106" y="2204864"/>
            <a:ext cx="520824" cy="592832"/>
            <a:chOff x="1259632" y="2204864"/>
            <a:chExt cx="520824" cy="592832"/>
          </a:xfrm>
          <a:solidFill>
            <a:srgbClr val="FFFF00"/>
          </a:solidFill>
        </p:grpSpPr>
        <p:sp>
          <p:nvSpPr>
            <p:cNvPr id="17" name="Rektangel 16"/>
            <p:cNvSpPr/>
            <p:nvPr/>
          </p:nvSpPr>
          <p:spPr bwMode="auto">
            <a:xfrm>
              <a:off x="1564432" y="25096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8" name="Rektangel 17"/>
            <p:cNvSpPr/>
            <p:nvPr/>
          </p:nvSpPr>
          <p:spPr bwMode="auto">
            <a:xfrm>
              <a:off x="1412032" y="23572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9" name="Rektangel 18"/>
            <p:cNvSpPr/>
            <p:nvPr/>
          </p:nvSpPr>
          <p:spPr bwMode="auto">
            <a:xfrm>
              <a:off x="1259632" y="22048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  <p:grpSp>
        <p:nvGrpSpPr>
          <p:cNvPr id="20" name="Gruppe 19"/>
          <p:cNvGrpSpPr/>
          <p:nvPr/>
        </p:nvGrpSpPr>
        <p:grpSpPr>
          <a:xfrm>
            <a:off x="6948264" y="2204864"/>
            <a:ext cx="520824" cy="592832"/>
            <a:chOff x="1259632" y="2204864"/>
            <a:chExt cx="520824" cy="592832"/>
          </a:xfrm>
          <a:solidFill>
            <a:srgbClr val="00B0F0"/>
          </a:solidFill>
        </p:grpSpPr>
        <p:sp>
          <p:nvSpPr>
            <p:cNvPr id="21" name="Rektangel 20"/>
            <p:cNvSpPr/>
            <p:nvPr/>
          </p:nvSpPr>
          <p:spPr bwMode="auto">
            <a:xfrm>
              <a:off x="1564432" y="25096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2" name="Rektangel 21"/>
            <p:cNvSpPr/>
            <p:nvPr/>
          </p:nvSpPr>
          <p:spPr bwMode="auto">
            <a:xfrm>
              <a:off x="1412032" y="23572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3" name="Rektangel 22"/>
            <p:cNvSpPr/>
            <p:nvPr/>
          </p:nvSpPr>
          <p:spPr bwMode="auto">
            <a:xfrm>
              <a:off x="1259632" y="2204864"/>
              <a:ext cx="216024" cy="288032"/>
            </a:xfrm>
            <a:prstGeom prst="rect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a-DK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  <p:sp>
        <p:nvSpPr>
          <p:cNvPr id="25" name="Ellipse 24"/>
          <p:cNvSpPr/>
          <p:nvPr/>
        </p:nvSpPr>
        <p:spPr bwMode="auto">
          <a:xfrm>
            <a:off x="3851920" y="4221088"/>
            <a:ext cx="1368152" cy="43204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DDV</a:t>
            </a:r>
          </a:p>
        </p:txBody>
      </p:sp>
      <p:sp>
        <p:nvSpPr>
          <p:cNvPr id="26" name="Tekstboks 25"/>
          <p:cNvSpPr txBox="1"/>
          <p:nvPr/>
        </p:nvSpPr>
        <p:spPr>
          <a:xfrm>
            <a:off x="1187624" y="1772816"/>
            <a:ext cx="72008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300" dirty="0" smtClean="0"/>
              <a:t>Læger</a:t>
            </a:r>
            <a:endParaRPr lang="da-DK" sz="1300" dirty="0"/>
          </a:p>
        </p:txBody>
      </p:sp>
      <p:sp>
        <p:nvSpPr>
          <p:cNvPr id="27" name="Tekstboks 26"/>
          <p:cNvSpPr txBox="1"/>
          <p:nvPr/>
        </p:nvSpPr>
        <p:spPr>
          <a:xfrm>
            <a:off x="2411760" y="1772816"/>
            <a:ext cx="100811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300" dirty="0" smtClean="0"/>
              <a:t>Sygehuse</a:t>
            </a:r>
            <a:endParaRPr lang="da-DK" sz="1300" dirty="0"/>
          </a:p>
        </p:txBody>
      </p:sp>
      <p:sp>
        <p:nvSpPr>
          <p:cNvPr id="29" name="Tekstboks 28"/>
          <p:cNvSpPr txBox="1"/>
          <p:nvPr/>
        </p:nvSpPr>
        <p:spPr>
          <a:xfrm>
            <a:off x="3779912" y="1772816"/>
            <a:ext cx="1296144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300" dirty="0" err="1" smtClean="0"/>
              <a:t>Vacc.klinikker</a:t>
            </a:r>
            <a:endParaRPr lang="da-DK" sz="1300" dirty="0"/>
          </a:p>
        </p:txBody>
      </p:sp>
      <p:sp>
        <p:nvSpPr>
          <p:cNvPr id="30" name="Tekstboks 29"/>
          <p:cNvSpPr txBox="1"/>
          <p:nvPr/>
        </p:nvSpPr>
        <p:spPr>
          <a:xfrm>
            <a:off x="5436096" y="1772816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300" dirty="0" smtClean="0"/>
              <a:t>Øvrige</a:t>
            </a:r>
            <a:endParaRPr lang="da-DK" sz="1300" dirty="0"/>
          </a:p>
        </p:txBody>
      </p:sp>
      <p:sp>
        <p:nvSpPr>
          <p:cNvPr id="31" name="Tekstboks 30"/>
          <p:cNvSpPr txBox="1"/>
          <p:nvPr/>
        </p:nvSpPr>
        <p:spPr>
          <a:xfrm>
            <a:off x="6804248" y="1772816"/>
            <a:ext cx="79208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300" dirty="0" smtClean="0"/>
              <a:t>Borgere</a:t>
            </a:r>
            <a:endParaRPr lang="da-DK" sz="1300" dirty="0"/>
          </a:p>
        </p:txBody>
      </p:sp>
      <p:cxnSp>
        <p:nvCxnSpPr>
          <p:cNvPr id="33" name="Lige pilforbindelse 32"/>
          <p:cNvCxnSpPr/>
          <p:nvPr/>
        </p:nvCxnSpPr>
        <p:spPr bwMode="auto">
          <a:xfrm>
            <a:off x="1835696" y="2780928"/>
            <a:ext cx="2016224" cy="1512168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36" name="Lige pilforbindelse 35"/>
          <p:cNvCxnSpPr/>
          <p:nvPr/>
        </p:nvCxnSpPr>
        <p:spPr bwMode="auto">
          <a:xfrm rot="16200000" flipH="1">
            <a:off x="3059832" y="2996952"/>
            <a:ext cx="1296144" cy="1008112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39" name="Lige pilforbindelse 38"/>
          <p:cNvCxnSpPr/>
          <p:nvPr/>
        </p:nvCxnSpPr>
        <p:spPr bwMode="auto">
          <a:xfrm rot="5400000">
            <a:off x="3852714" y="3500214"/>
            <a:ext cx="1296144" cy="1588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42" name="Lige pilforbindelse 41"/>
          <p:cNvCxnSpPr/>
          <p:nvPr/>
        </p:nvCxnSpPr>
        <p:spPr bwMode="auto">
          <a:xfrm rot="5400000">
            <a:off x="4608004" y="3032956"/>
            <a:ext cx="1368152" cy="864096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46" name="Lige pilforbindelse 45"/>
          <p:cNvCxnSpPr/>
          <p:nvPr/>
        </p:nvCxnSpPr>
        <p:spPr bwMode="auto">
          <a:xfrm rot="10800000" flipV="1">
            <a:off x="5220072" y="2708920"/>
            <a:ext cx="1800200" cy="1584176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51" name="Afrundet rektangel 50"/>
          <p:cNvSpPr/>
          <p:nvPr/>
        </p:nvSpPr>
        <p:spPr bwMode="auto">
          <a:xfrm>
            <a:off x="1763688" y="5373216"/>
            <a:ext cx="1656184" cy="360040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Sygesikringsregister</a:t>
            </a:r>
          </a:p>
        </p:txBody>
      </p:sp>
      <p:sp>
        <p:nvSpPr>
          <p:cNvPr id="52" name="Afrundet rektangel 51"/>
          <p:cNvSpPr/>
          <p:nvPr/>
        </p:nvSpPr>
        <p:spPr bwMode="auto">
          <a:xfrm>
            <a:off x="3923928" y="5373216"/>
            <a:ext cx="1224136" cy="360040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a-DK" sz="1200" dirty="0" smtClean="0">
                <a:ea typeface="ＭＳ Ｐゴシック" pitchFamily="1" charset="-128"/>
              </a:rPr>
              <a:t>Receptserver</a:t>
            </a:r>
            <a:endParaRPr kumimoji="0" lang="da-DK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3" name="Afrundet rektangel 52"/>
          <p:cNvSpPr/>
          <p:nvPr/>
        </p:nvSpPr>
        <p:spPr bwMode="auto">
          <a:xfrm>
            <a:off x="5652120" y="5373216"/>
            <a:ext cx="1800200" cy="360040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SSI Overvågning</a:t>
            </a:r>
            <a:r>
              <a:rPr kumimoji="0" lang="da-DK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 DW</a:t>
            </a:r>
            <a:endParaRPr kumimoji="0" lang="da-DK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cxnSp>
        <p:nvCxnSpPr>
          <p:cNvPr id="55" name="Lige pilforbindelse 54"/>
          <p:cNvCxnSpPr/>
          <p:nvPr/>
        </p:nvCxnSpPr>
        <p:spPr bwMode="auto">
          <a:xfrm flipV="1">
            <a:off x="2627784" y="4653136"/>
            <a:ext cx="1224136" cy="648072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dash"/>
            <a:round/>
            <a:headEnd type="none"/>
            <a:tailEnd type="triangle"/>
          </a:ln>
          <a:effectLst/>
        </p:spPr>
      </p:cxnSp>
      <p:cxnSp>
        <p:nvCxnSpPr>
          <p:cNvPr id="57" name="Lige pilforbindelse 56"/>
          <p:cNvCxnSpPr/>
          <p:nvPr/>
        </p:nvCxnSpPr>
        <p:spPr bwMode="auto">
          <a:xfrm rot="5400000" flipH="1" flipV="1">
            <a:off x="4247964" y="5049180"/>
            <a:ext cx="504056" cy="1588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dash"/>
            <a:round/>
            <a:headEnd type="none"/>
            <a:tailEnd type="triangle"/>
          </a:ln>
          <a:effectLst/>
        </p:spPr>
      </p:cxnSp>
      <p:cxnSp>
        <p:nvCxnSpPr>
          <p:cNvPr id="65" name="Lige pilforbindelse 64"/>
          <p:cNvCxnSpPr/>
          <p:nvPr/>
        </p:nvCxnSpPr>
        <p:spPr bwMode="auto">
          <a:xfrm>
            <a:off x="5220072" y="4725144"/>
            <a:ext cx="1296144" cy="576064"/>
          </a:xfrm>
          <a:prstGeom prst="straightConnector1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dash"/>
            <a:round/>
            <a:headEnd type="none"/>
            <a:tailEnd type="triangle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Hvad er en Vaccination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a-DK" dirty="0" smtClean="0"/>
              <a:t>En vaccination er</a:t>
            </a:r>
          </a:p>
          <a:p>
            <a:r>
              <a:rPr lang="da-DK" dirty="0" smtClean="0"/>
              <a:t>…et lægemiddel</a:t>
            </a:r>
          </a:p>
          <a:p>
            <a:r>
              <a:rPr lang="da-DK" dirty="0" smtClean="0"/>
              <a:t>…givet til en person</a:t>
            </a:r>
          </a:p>
          <a:p>
            <a:r>
              <a:rPr lang="da-DK" dirty="0" smtClean="0"/>
              <a:t>…på et tidspunkt </a:t>
            </a:r>
          </a:p>
          <a:p>
            <a:r>
              <a:rPr lang="da-DK" dirty="0" smtClean="0"/>
              <a:t>…af en ”</a:t>
            </a:r>
            <a:r>
              <a:rPr lang="da-DK" dirty="0" err="1" smtClean="0"/>
              <a:t>vaccinator</a:t>
            </a:r>
            <a:r>
              <a:rPr lang="da-DK" dirty="0" smtClean="0"/>
              <a:t>”</a:t>
            </a:r>
          </a:p>
          <a:p>
            <a:pPr>
              <a:buNone/>
            </a:pP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Kilder til vaccinationsdata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Oprettet direkte i systemet via </a:t>
            </a:r>
            <a:r>
              <a:rPr lang="da-DK" dirty="0" err="1" smtClean="0"/>
              <a:t>ws-snitflade</a:t>
            </a:r>
            <a:r>
              <a:rPr lang="da-DK" dirty="0" smtClean="0"/>
              <a:t> eller </a:t>
            </a:r>
            <a:r>
              <a:rPr lang="da-DK" dirty="0" err="1" smtClean="0"/>
              <a:t>FMK-online</a:t>
            </a:r>
            <a:endParaRPr lang="da-DK" dirty="0" smtClean="0"/>
          </a:p>
          <a:p>
            <a:r>
              <a:rPr lang="da-DK" dirty="0" smtClean="0"/>
              <a:t>Importeret via sygesikringsregisteret</a:t>
            </a:r>
          </a:p>
          <a:p>
            <a:r>
              <a:rPr lang="da-DK" dirty="0" smtClean="0"/>
              <a:t>Importeret via receptserver</a:t>
            </a:r>
          </a:p>
          <a:p>
            <a:endParaRPr lang="da-DK" dirty="0" smtClean="0"/>
          </a:p>
          <a:p>
            <a:pPr>
              <a:buNone/>
            </a:pPr>
            <a:r>
              <a:rPr lang="da-DK" dirty="0" smtClean="0"/>
              <a:t>Forskellige beskrivelsesniveauer afhængig af datakilde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frundet rektangel 35"/>
          <p:cNvSpPr/>
          <p:nvPr/>
        </p:nvSpPr>
        <p:spPr bwMode="auto">
          <a:xfrm>
            <a:off x="1259632" y="1196752"/>
            <a:ext cx="6040288" cy="4744144"/>
          </a:xfrm>
          <a:prstGeom prst="round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ＭＳ Ｐゴシック" pitchFamily="1" charset="-128"/>
              </a:rPr>
              <a:t>Stamdata til Vaccination</a:t>
            </a:r>
            <a:endParaRPr kumimoji="0" lang="da-DK" sz="1400" b="0" i="1" u="none" strike="noStrike" cap="none" normalizeH="0" baseline="0" dirty="0" smtClean="0">
              <a:ln>
                <a:noFill/>
              </a:ln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Datamodel - vaccinationer</a:t>
            </a:r>
            <a:endParaRPr lang="da-DK" dirty="0"/>
          </a:p>
        </p:txBody>
      </p:sp>
      <p:sp>
        <p:nvSpPr>
          <p:cNvPr id="6" name="Afrundet rektangel 5"/>
          <p:cNvSpPr/>
          <p:nvPr/>
        </p:nvSpPr>
        <p:spPr bwMode="auto">
          <a:xfrm>
            <a:off x="2123728" y="1268760"/>
            <a:ext cx="1080120" cy="7920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Sygdom</a:t>
            </a:r>
          </a:p>
        </p:txBody>
      </p:sp>
      <p:sp>
        <p:nvSpPr>
          <p:cNvPr id="7" name="Afrundet rektangel 6"/>
          <p:cNvSpPr/>
          <p:nvPr/>
        </p:nvSpPr>
        <p:spPr bwMode="auto">
          <a:xfrm>
            <a:off x="2123728" y="2492896"/>
            <a:ext cx="1080120" cy="7920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Vaccine</a:t>
            </a:r>
          </a:p>
        </p:txBody>
      </p:sp>
      <p:sp>
        <p:nvSpPr>
          <p:cNvPr id="9" name="Afrundet rektangel 8"/>
          <p:cNvSpPr/>
          <p:nvPr/>
        </p:nvSpPr>
        <p:spPr bwMode="auto">
          <a:xfrm>
            <a:off x="3275856" y="3789040"/>
            <a:ext cx="1440160" cy="7920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SSI Lægemiddel</a:t>
            </a:r>
          </a:p>
        </p:txBody>
      </p:sp>
      <p:cxnSp>
        <p:nvCxnSpPr>
          <p:cNvPr id="18" name="Figur 17"/>
          <p:cNvCxnSpPr>
            <a:stCxn id="7" idx="2"/>
            <a:endCxn id="9" idx="1"/>
          </p:cNvCxnSpPr>
          <p:nvPr/>
        </p:nvCxnSpPr>
        <p:spPr bwMode="auto">
          <a:xfrm rot="16200000" flipH="1">
            <a:off x="2519772" y="3429000"/>
            <a:ext cx="900100" cy="612068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Afrundet rektangel 25"/>
          <p:cNvSpPr/>
          <p:nvPr/>
        </p:nvSpPr>
        <p:spPr bwMode="auto">
          <a:xfrm>
            <a:off x="2699792" y="2348880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*</a:t>
            </a:r>
          </a:p>
        </p:txBody>
      </p:sp>
      <p:sp>
        <p:nvSpPr>
          <p:cNvPr id="29" name="Afrundet rektangel 28"/>
          <p:cNvSpPr/>
          <p:nvPr/>
        </p:nvSpPr>
        <p:spPr bwMode="auto">
          <a:xfrm>
            <a:off x="2915816" y="4005064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0" name="Afrundet rektangel 29"/>
          <p:cNvSpPr/>
          <p:nvPr/>
        </p:nvSpPr>
        <p:spPr bwMode="auto">
          <a:xfrm>
            <a:off x="3059832" y="4005064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*</a:t>
            </a:r>
          </a:p>
        </p:txBody>
      </p:sp>
      <p:sp>
        <p:nvSpPr>
          <p:cNvPr id="31" name="Afrundet rektangel 30"/>
          <p:cNvSpPr/>
          <p:nvPr/>
        </p:nvSpPr>
        <p:spPr bwMode="auto">
          <a:xfrm>
            <a:off x="1619672" y="3573016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2" name="Afrundet rektangel 31"/>
          <p:cNvSpPr/>
          <p:nvPr/>
        </p:nvSpPr>
        <p:spPr bwMode="auto">
          <a:xfrm>
            <a:off x="2411760" y="2132856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*</a:t>
            </a:r>
          </a:p>
        </p:txBody>
      </p:sp>
      <p:sp>
        <p:nvSpPr>
          <p:cNvPr id="33" name="Afrundet rektangel 32"/>
          <p:cNvSpPr/>
          <p:nvPr/>
        </p:nvSpPr>
        <p:spPr bwMode="auto">
          <a:xfrm>
            <a:off x="2411760" y="3356992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1</a:t>
            </a:r>
          </a:p>
        </p:txBody>
      </p:sp>
      <p:sp>
        <p:nvSpPr>
          <p:cNvPr id="34" name="Afrundet rektangel 33"/>
          <p:cNvSpPr/>
          <p:nvPr/>
        </p:nvSpPr>
        <p:spPr bwMode="auto">
          <a:xfrm>
            <a:off x="4644008" y="4221088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5" name="Afrundet rektangel 34"/>
          <p:cNvSpPr/>
          <p:nvPr/>
        </p:nvSpPr>
        <p:spPr bwMode="auto">
          <a:xfrm>
            <a:off x="4788024" y="4221088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1</a:t>
            </a:r>
          </a:p>
        </p:txBody>
      </p:sp>
      <p:cxnSp>
        <p:nvCxnSpPr>
          <p:cNvPr id="38" name="Vinklet forbindelse 37"/>
          <p:cNvCxnSpPr>
            <a:stCxn id="6" idx="2"/>
            <a:endCxn id="7" idx="0"/>
          </p:cNvCxnSpPr>
          <p:nvPr/>
        </p:nvCxnSpPr>
        <p:spPr bwMode="auto">
          <a:xfrm rot="5400000">
            <a:off x="2447764" y="2276872"/>
            <a:ext cx="432048" cy="158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Afrundet rektangel 39"/>
          <p:cNvSpPr/>
          <p:nvPr/>
        </p:nvSpPr>
        <p:spPr bwMode="auto">
          <a:xfrm>
            <a:off x="5364088" y="4221088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*</a:t>
            </a:r>
          </a:p>
        </p:txBody>
      </p:sp>
      <p:sp>
        <p:nvSpPr>
          <p:cNvPr id="39" name="Afrundet rektangel 38"/>
          <p:cNvSpPr/>
          <p:nvPr/>
        </p:nvSpPr>
        <p:spPr bwMode="auto">
          <a:xfrm>
            <a:off x="5580112" y="3789040"/>
            <a:ext cx="1440160" cy="7920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Dosisforslag</a:t>
            </a:r>
            <a:endParaRPr kumimoji="0" lang="da-DK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cxnSp>
        <p:nvCxnSpPr>
          <p:cNvPr id="42" name="Lige forbindelse 41"/>
          <p:cNvCxnSpPr>
            <a:stCxn id="9" idx="3"/>
            <a:endCxn id="39" idx="1"/>
          </p:cNvCxnSpPr>
          <p:nvPr/>
        </p:nvCxnSpPr>
        <p:spPr bwMode="auto">
          <a:xfrm>
            <a:off x="4716016" y="4185084"/>
            <a:ext cx="86409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Eksempel</a:t>
            </a:r>
            <a:endParaRPr lang="da-DK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8221663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Gyldighed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a-DK" dirty="0" smtClean="0"/>
              <a:t>Tekniske gyldighedsfelter</a:t>
            </a:r>
          </a:p>
          <a:p>
            <a:r>
              <a:rPr lang="da-DK" dirty="0" err="1" smtClean="0"/>
              <a:t>validFrom</a:t>
            </a:r>
            <a:r>
              <a:rPr lang="da-DK" dirty="0" smtClean="0"/>
              <a:t> og </a:t>
            </a:r>
            <a:r>
              <a:rPr lang="da-DK" dirty="0" err="1" smtClean="0"/>
              <a:t>ValidTo</a:t>
            </a:r>
            <a:endParaRPr lang="da-DK" dirty="0" smtClean="0"/>
          </a:p>
          <a:p>
            <a:r>
              <a:rPr lang="da-DK" dirty="0" smtClean="0"/>
              <a:t>Den teknisk gyldige er gældende til alle tider</a:t>
            </a:r>
          </a:p>
          <a:p>
            <a:r>
              <a:rPr lang="da-DK" dirty="0" smtClean="0"/>
              <a:t>Alle typer af stamdata</a:t>
            </a:r>
            <a:endParaRPr lang="da-DK" dirty="0" smtClean="0"/>
          </a:p>
          <a:p>
            <a:pPr>
              <a:buNone/>
            </a:pPr>
            <a:r>
              <a:rPr lang="da-DK" dirty="0" smtClean="0"/>
              <a:t>Eksplicitte gyldighedsangivelser</a:t>
            </a:r>
          </a:p>
          <a:p>
            <a:r>
              <a:rPr lang="da-DK" dirty="0" err="1" smtClean="0"/>
              <a:t>usableFrom</a:t>
            </a:r>
            <a:r>
              <a:rPr lang="da-DK" dirty="0" smtClean="0"/>
              <a:t> og </a:t>
            </a:r>
            <a:r>
              <a:rPr lang="da-DK" dirty="0" err="1" smtClean="0"/>
              <a:t>usableTo</a:t>
            </a:r>
            <a:endParaRPr lang="da-DK" dirty="0" smtClean="0"/>
          </a:p>
          <a:p>
            <a:r>
              <a:rPr lang="da-DK" dirty="0" smtClean="0"/>
              <a:t>Relevante for lægemidler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Eksempel fra testsystemet</a:t>
            </a:r>
            <a:r>
              <a:rPr lang="da-DK" dirty="0" smtClean="0"/>
              <a:t>	</a:t>
            </a:r>
            <a:endParaRPr lang="da-DK" dirty="0"/>
          </a:p>
        </p:txBody>
      </p:sp>
      <p:sp>
        <p:nvSpPr>
          <p:cNvPr id="4" name="Rektangel 3"/>
          <p:cNvSpPr/>
          <p:nvPr/>
        </p:nvSpPr>
        <p:spPr>
          <a:xfrm>
            <a:off x="3325505" y="2967335"/>
            <a:ext cx="2492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DEMO!</a:t>
            </a:r>
            <a:endParaRPr lang="da-DK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z="3600" dirty="0" smtClean="0"/>
              <a:t>Hvad er en anbefalet vaccination</a:t>
            </a:r>
            <a:endParaRPr lang="da-DK" sz="36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a-DK" dirty="0" smtClean="0"/>
              <a:t>Angiver</a:t>
            </a:r>
          </a:p>
          <a:p>
            <a:r>
              <a:rPr lang="da-DK" dirty="0" smtClean="0"/>
              <a:t>En person</a:t>
            </a:r>
          </a:p>
          <a:p>
            <a:r>
              <a:rPr lang="da-DK" dirty="0" smtClean="0"/>
              <a:t>En vaccine</a:t>
            </a:r>
          </a:p>
          <a:p>
            <a:r>
              <a:rPr lang="da-DK" dirty="0" smtClean="0"/>
              <a:t>Et anbefalet tidspunkt</a:t>
            </a:r>
          </a:p>
          <a:p>
            <a:r>
              <a:rPr lang="da-DK" dirty="0" smtClean="0"/>
              <a:t>(evt. et forløbstilhørsforhold)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frundet rektangel 17"/>
          <p:cNvSpPr/>
          <p:nvPr/>
        </p:nvSpPr>
        <p:spPr bwMode="auto">
          <a:xfrm>
            <a:off x="683568" y="1772816"/>
            <a:ext cx="7416824" cy="3464768"/>
          </a:xfrm>
          <a:prstGeom prst="roundRect">
            <a:avLst/>
          </a:prstGeom>
          <a:solidFill>
            <a:srgbClr val="FF7C8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a-DK" sz="1400" i="1" dirty="0" smtClean="0">
                <a:ea typeface="ＭＳ Ｐゴシック" pitchFamily="1" charset="-128"/>
              </a:rPr>
              <a:t>Stamdata til forløb og anbefalede </a:t>
            </a:r>
            <a:r>
              <a:rPr lang="da-DK" sz="1400" i="1" dirty="0" smtClean="0">
                <a:ea typeface="ＭＳ Ｐゴシック" pitchFamily="1" charset="-128"/>
              </a:rPr>
              <a:t>v</a:t>
            </a:r>
            <a:r>
              <a:rPr lang="da-DK" sz="1400" i="1" dirty="0" smtClean="0">
                <a:ea typeface="ＭＳ Ｐゴシック" pitchFamily="1" charset="-128"/>
              </a:rPr>
              <a:t>accinationer</a:t>
            </a:r>
            <a:endParaRPr kumimoji="0" lang="da-DK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Datamodel </a:t>
            </a:r>
            <a:r>
              <a:rPr lang="da-DK" dirty="0" smtClean="0"/>
              <a:t>– forløb</a:t>
            </a:r>
            <a:endParaRPr lang="da-DK" dirty="0"/>
          </a:p>
        </p:txBody>
      </p:sp>
      <p:sp>
        <p:nvSpPr>
          <p:cNvPr id="5" name="Afrundet rektangel 4"/>
          <p:cNvSpPr/>
          <p:nvPr/>
        </p:nvSpPr>
        <p:spPr bwMode="auto">
          <a:xfrm>
            <a:off x="1619672" y="2276872"/>
            <a:ext cx="1800200" cy="792088"/>
          </a:xfrm>
          <a:prstGeom prst="round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Vaccinationsforløb</a:t>
            </a:r>
          </a:p>
        </p:txBody>
      </p:sp>
      <p:sp>
        <p:nvSpPr>
          <p:cNvPr id="7" name="Afrundet rektangel 6"/>
          <p:cNvSpPr/>
          <p:nvPr/>
        </p:nvSpPr>
        <p:spPr bwMode="auto">
          <a:xfrm>
            <a:off x="3203848" y="3861048"/>
            <a:ext cx="1800200" cy="792088"/>
          </a:xfrm>
          <a:prstGeom prst="round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a-DK" sz="1400" dirty="0" smtClean="0">
                <a:ea typeface="ＭＳ Ｐゴシック" pitchFamily="1" charset="-128"/>
              </a:rPr>
              <a:t>F</a:t>
            </a: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orløbselement</a:t>
            </a:r>
          </a:p>
        </p:txBody>
      </p:sp>
      <p:sp>
        <p:nvSpPr>
          <p:cNvPr id="8" name="Afrundet rektangel 7"/>
          <p:cNvSpPr/>
          <p:nvPr/>
        </p:nvSpPr>
        <p:spPr bwMode="auto">
          <a:xfrm>
            <a:off x="5868144" y="3861048"/>
            <a:ext cx="1080120" cy="7920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Vaccine</a:t>
            </a:r>
          </a:p>
        </p:txBody>
      </p:sp>
      <p:cxnSp>
        <p:nvCxnSpPr>
          <p:cNvPr id="10" name="Figur 9"/>
          <p:cNvCxnSpPr>
            <a:stCxn id="5" idx="2"/>
            <a:endCxn id="7" idx="1"/>
          </p:cNvCxnSpPr>
          <p:nvPr/>
        </p:nvCxnSpPr>
        <p:spPr bwMode="auto">
          <a:xfrm rot="16200000" flipH="1">
            <a:off x="2267744" y="3320988"/>
            <a:ext cx="1188132" cy="684076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Vinklet forbindelse 11"/>
          <p:cNvCxnSpPr>
            <a:stCxn id="7" idx="3"/>
            <a:endCxn id="8" idx="1"/>
          </p:cNvCxnSpPr>
          <p:nvPr/>
        </p:nvCxnSpPr>
        <p:spPr bwMode="auto">
          <a:xfrm>
            <a:off x="5004048" y="4257092"/>
            <a:ext cx="864096" cy="158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Afrundet rektangel 12"/>
          <p:cNvSpPr/>
          <p:nvPr/>
        </p:nvSpPr>
        <p:spPr bwMode="auto">
          <a:xfrm>
            <a:off x="2195736" y="3140968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1</a:t>
            </a:r>
          </a:p>
        </p:txBody>
      </p:sp>
      <p:sp>
        <p:nvSpPr>
          <p:cNvPr id="15" name="Afrundet rektangel 14"/>
          <p:cNvSpPr/>
          <p:nvPr/>
        </p:nvSpPr>
        <p:spPr bwMode="auto">
          <a:xfrm>
            <a:off x="5580112" y="4005064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a-D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rPr>
              <a:t>1</a:t>
            </a:r>
          </a:p>
        </p:txBody>
      </p:sp>
      <p:sp>
        <p:nvSpPr>
          <p:cNvPr id="16" name="Afrundet rektangel 15"/>
          <p:cNvSpPr/>
          <p:nvPr/>
        </p:nvSpPr>
        <p:spPr bwMode="auto">
          <a:xfrm>
            <a:off x="5076056" y="4365104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a-DK" sz="1000" dirty="0" smtClean="0">
                <a:ea typeface="ＭＳ Ｐゴシック" pitchFamily="1" charset="-128"/>
              </a:rPr>
              <a:t>*</a:t>
            </a:r>
            <a:endParaRPr kumimoji="0" lang="da-DK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17" name="Afrundet rektangel 16"/>
          <p:cNvSpPr/>
          <p:nvPr/>
        </p:nvSpPr>
        <p:spPr bwMode="auto">
          <a:xfrm>
            <a:off x="2915816" y="4077072"/>
            <a:ext cx="216024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a-DK" sz="1000" dirty="0" smtClean="0">
                <a:ea typeface="ＭＳ Ｐゴシック" pitchFamily="1" charset="-128"/>
              </a:rPr>
              <a:t>*</a:t>
            </a:r>
            <a:endParaRPr kumimoji="0" lang="da-DK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Stamdata via NSP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Entré Kaspar!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Eksempel fra testsystemet</a:t>
            </a:r>
            <a:r>
              <a:rPr lang="da-DK" dirty="0" smtClean="0"/>
              <a:t>	</a:t>
            </a:r>
            <a:endParaRPr lang="da-DK" dirty="0"/>
          </a:p>
        </p:txBody>
      </p:sp>
      <p:sp>
        <p:nvSpPr>
          <p:cNvPr id="4" name="Rektangel 3"/>
          <p:cNvSpPr/>
          <p:nvPr/>
        </p:nvSpPr>
        <p:spPr>
          <a:xfrm>
            <a:off x="3325505" y="2967335"/>
            <a:ext cx="2492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DEMO!</a:t>
            </a:r>
            <a:endParaRPr lang="da-DK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DDV-adgang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Webapplikation</a:t>
            </a:r>
          </a:p>
          <a:p>
            <a:r>
              <a:rPr lang="da-DK" dirty="0" smtClean="0"/>
              <a:t>Web </a:t>
            </a:r>
            <a:r>
              <a:rPr lang="da-DK" dirty="0" smtClean="0"/>
              <a:t>Services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FMK-online</a:t>
            </a:r>
            <a:r>
              <a:rPr lang="da-DK" dirty="0" smtClean="0"/>
              <a:t>…</a:t>
            </a:r>
            <a:r>
              <a:rPr lang="da-DK" dirty="0" smtClean="0"/>
              <a:t>	</a:t>
            </a:r>
            <a:endParaRPr lang="da-DK" dirty="0"/>
          </a:p>
        </p:txBody>
      </p:sp>
      <p:sp>
        <p:nvSpPr>
          <p:cNvPr id="4" name="Rektangel 3"/>
          <p:cNvSpPr/>
          <p:nvPr/>
        </p:nvSpPr>
        <p:spPr>
          <a:xfrm>
            <a:off x="3325505" y="2967335"/>
            <a:ext cx="2492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DEMO!</a:t>
            </a:r>
            <a:endParaRPr lang="da-DK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DDV Webservices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”</a:t>
            </a:r>
            <a:r>
              <a:rPr lang="da-DK" dirty="0" err="1" smtClean="0"/>
              <a:t>FMK-agtige</a:t>
            </a:r>
            <a:r>
              <a:rPr lang="da-DK" dirty="0" smtClean="0"/>
              <a:t>”</a:t>
            </a:r>
          </a:p>
          <a:p>
            <a:pPr lvl="1"/>
            <a:r>
              <a:rPr lang="da-DK" dirty="0" smtClean="0"/>
              <a:t>Mange begreber vil være velkendte</a:t>
            </a:r>
          </a:p>
          <a:p>
            <a:pPr lvl="1"/>
            <a:r>
              <a:rPr lang="da-DK" dirty="0" smtClean="0"/>
              <a:t>Deler stamdata med FMK</a:t>
            </a:r>
          </a:p>
          <a:p>
            <a:r>
              <a:rPr lang="da-DK" dirty="0" smtClean="0"/>
              <a:t>Den Gode Webservice</a:t>
            </a:r>
          </a:p>
          <a:p>
            <a:r>
              <a:rPr lang="da-DK" dirty="0" smtClean="0"/>
              <a:t>SOSI Sikkerhed</a:t>
            </a:r>
          </a:p>
          <a:p>
            <a:r>
              <a:rPr lang="da-DK" dirty="0" smtClean="0"/>
              <a:t>Teknologi: Spring WS, JAXB binding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6563" y="1340768"/>
            <a:ext cx="143951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Webservices </a:t>
            </a:r>
            <a:r>
              <a:rPr lang="da-DK" dirty="0" smtClean="0"/>
              <a:t>- grupperet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533400" y="1524000"/>
            <a:ext cx="8359080" cy="4572000"/>
          </a:xfrm>
        </p:spPr>
        <p:txBody>
          <a:bodyPr/>
          <a:lstStyle/>
          <a:p>
            <a:r>
              <a:rPr lang="da-DK" sz="2400" dirty="0" smtClean="0"/>
              <a:t>Vaccinationer</a:t>
            </a:r>
            <a:endParaRPr lang="da-DK" sz="2400" dirty="0" smtClean="0"/>
          </a:p>
          <a:p>
            <a:pPr lvl="1"/>
            <a:r>
              <a:rPr lang="da-DK" sz="2000" dirty="0" smtClean="0"/>
              <a:t>Vis, </a:t>
            </a:r>
            <a:r>
              <a:rPr lang="da-DK" sz="2000" dirty="0" smtClean="0"/>
              <a:t>vis hvis opdateret, opret</a:t>
            </a:r>
            <a:r>
              <a:rPr lang="da-DK" sz="2000" dirty="0" smtClean="0"/>
              <a:t>, opret tidligere, opdater, slet, historik, ”udskriv</a:t>
            </a:r>
            <a:r>
              <a:rPr lang="da-DK" sz="2000" dirty="0" smtClean="0"/>
              <a:t>”</a:t>
            </a:r>
            <a:endParaRPr lang="da-DK" sz="2000" dirty="0" smtClean="0"/>
          </a:p>
          <a:p>
            <a:r>
              <a:rPr lang="da-DK" sz="2400" dirty="0" smtClean="0"/>
              <a:t>Forløbstilknytning</a:t>
            </a:r>
          </a:p>
          <a:p>
            <a:pPr lvl="1"/>
            <a:r>
              <a:rPr lang="da-DK" sz="2000" dirty="0" smtClean="0"/>
              <a:t>Opret, slet, fravælg, fjern fravalg, vis fravalgte</a:t>
            </a:r>
          </a:p>
          <a:p>
            <a:r>
              <a:rPr lang="da-DK" sz="2400" dirty="0" smtClean="0"/>
              <a:t>Anbefalede Vaccinationer</a:t>
            </a:r>
          </a:p>
          <a:p>
            <a:pPr lvl="1"/>
            <a:r>
              <a:rPr lang="da-DK" sz="2000" dirty="0" smtClean="0"/>
              <a:t>Vis, opret, opdater, slet, </a:t>
            </a:r>
            <a:r>
              <a:rPr lang="da-DK" sz="2000" dirty="0" smtClean="0"/>
              <a:t>effektuer</a:t>
            </a:r>
          </a:p>
          <a:p>
            <a:r>
              <a:rPr lang="da-DK" sz="2400" dirty="0" err="1" smtClean="0"/>
              <a:t>Multiupdate</a:t>
            </a:r>
            <a:endParaRPr lang="da-DK" sz="2400" dirty="0" smtClean="0"/>
          </a:p>
          <a:p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Webservices – hvordan?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Snitfladespecifikation</a:t>
            </a:r>
          </a:p>
          <a:p>
            <a:r>
              <a:rPr lang="da-DK" dirty="0" smtClean="0"/>
              <a:t>WSDL og </a:t>
            </a:r>
            <a:r>
              <a:rPr lang="da-DK" dirty="0" err="1" smtClean="0"/>
              <a:t>XML-schemas</a:t>
            </a:r>
            <a:endParaRPr lang="da-DK" dirty="0" smtClean="0"/>
          </a:p>
          <a:p>
            <a:r>
              <a:rPr lang="da-DK" dirty="0" smtClean="0"/>
              <a:t>Værktøjer til test</a:t>
            </a:r>
          </a:p>
          <a:p>
            <a:pPr lvl="1"/>
            <a:r>
              <a:rPr lang="da-DK" dirty="0" smtClean="0"/>
              <a:t>SOAPUI</a:t>
            </a:r>
          </a:p>
          <a:p>
            <a:pPr lvl="1"/>
            <a:r>
              <a:rPr lang="da-DK" dirty="0" smtClean="0"/>
              <a:t>SOSI </a:t>
            </a:r>
            <a:r>
              <a:rPr lang="da-DK" dirty="0" err="1" smtClean="0"/>
              <a:t>IDkort</a:t>
            </a:r>
            <a:r>
              <a:rPr lang="da-DK" dirty="0" smtClean="0"/>
              <a:t> generator</a:t>
            </a:r>
          </a:p>
          <a:p>
            <a:r>
              <a:rPr lang="da-DK" dirty="0" smtClean="0"/>
              <a:t>Testsystemer</a:t>
            </a:r>
            <a:endParaRPr lang="da-DK" dirty="0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348880"/>
            <a:ext cx="17430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WS-struktur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a-DK" sz="1000" dirty="0" smtClean="0"/>
              <a:t>&lt;</a:t>
            </a:r>
            <a:r>
              <a:rPr lang="da-DK" sz="1000" dirty="0" err="1" smtClean="0"/>
              <a:t>wsdl:operation</a:t>
            </a:r>
            <a:r>
              <a:rPr lang="da-DK" sz="1000" dirty="0" smtClean="0"/>
              <a:t> </a:t>
            </a:r>
            <a:r>
              <a:rPr lang="da-DK" sz="1000" dirty="0" err="1" smtClean="0"/>
              <a:t>name="GetVaccinationCard</a:t>
            </a:r>
            <a:r>
              <a:rPr lang="da-DK" sz="1000" dirty="0" smtClean="0"/>
              <a:t>"&gt;</a:t>
            </a:r>
          </a:p>
          <a:p>
            <a:pPr>
              <a:buNone/>
            </a:pPr>
            <a:r>
              <a:rPr lang="da-DK" sz="1000" dirty="0" smtClean="0"/>
              <a:t>            &lt;</a:t>
            </a:r>
            <a:r>
              <a:rPr lang="da-DK" sz="1000" dirty="0" err="1" smtClean="0"/>
              <a:t>soap:operation</a:t>
            </a:r>
            <a:r>
              <a:rPr lang="da-DK" sz="1000" dirty="0" smtClean="0"/>
              <a:t> soapAction="http://vaccinationsregister.dk/schemas/2010/07/01#GetVaccinationCard"/&gt;</a:t>
            </a:r>
          </a:p>
          <a:p>
            <a:pPr>
              <a:buNone/>
            </a:pPr>
            <a:r>
              <a:rPr lang="da-DK" sz="1000" dirty="0" smtClean="0"/>
              <a:t>            &lt;</a:t>
            </a:r>
            <a:r>
              <a:rPr lang="da-DK" sz="1000" dirty="0" err="1" smtClean="0"/>
              <a:t>wsdl:input</a:t>
            </a:r>
            <a:r>
              <a:rPr lang="da-DK" sz="1000" dirty="0" smtClean="0"/>
              <a:t> </a:t>
            </a:r>
            <a:r>
              <a:rPr lang="da-DK" sz="1000" dirty="0" err="1" smtClean="0"/>
              <a:t>name="GetVaccinationCardRequestInput</a:t>
            </a:r>
            <a:r>
              <a:rPr lang="da-DK" sz="1000" dirty="0" smtClean="0"/>
              <a:t>"&gt;</a:t>
            </a:r>
          </a:p>
          <a:p>
            <a:pPr>
              <a:buNone/>
            </a:pPr>
            <a:r>
              <a:rPr lang="da-DK" sz="1000" dirty="0" smtClean="0"/>
              <a:t>		&lt;</a:t>
            </a:r>
            <a:r>
              <a:rPr lang="da-DK" sz="1000" dirty="0" err="1" smtClean="0"/>
              <a:t>soap:header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 </a:t>
            </a:r>
            <a:r>
              <a:rPr lang="da-DK" sz="1000" dirty="0" err="1" smtClean="0"/>
              <a:t>part="SecurityHeader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message="tns:SecurityHeader</a:t>
            </a:r>
            <a:r>
              <a:rPr lang="da-DK" sz="1000" dirty="0" smtClean="0"/>
              <a:t>"/&gt;</a:t>
            </a:r>
          </a:p>
          <a:p>
            <a:pPr>
              <a:buNone/>
            </a:pPr>
            <a:r>
              <a:rPr lang="da-DK" sz="1000" dirty="0" smtClean="0"/>
              <a:t>		</a:t>
            </a:r>
            <a:r>
              <a:rPr lang="da-DK" sz="1000" dirty="0" smtClean="0"/>
              <a:t>&lt;</a:t>
            </a:r>
            <a:r>
              <a:rPr lang="da-DK" sz="1000" dirty="0" err="1" smtClean="0"/>
              <a:t>soap:header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 </a:t>
            </a:r>
            <a:r>
              <a:rPr lang="da-DK" sz="1000" dirty="0" err="1" smtClean="0"/>
              <a:t>part="MedcomHeader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message="tns:MedComHeader</a:t>
            </a:r>
            <a:r>
              <a:rPr lang="da-DK" sz="1000" dirty="0" smtClean="0"/>
              <a:t>"/&gt; </a:t>
            </a:r>
          </a:p>
          <a:p>
            <a:pPr>
              <a:buNone/>
            </a:pPr>
            <a:r>
              <a:rPr lang="da-DK" sz="1000" dirty="0" smtClean="0"/>
              <a:t>		</a:t>
            </a:r>
            <a:r>
              <a:rPr lang="da-DK" sz="1000" dirty="0" smtClean="0"/>
              <a:t>&lt;</a:t>
            </a:r>
            <a:r>
              <a:rPr lang="da-DK" sz="1000" dirty="0" err="1" smtClean="0"/>
              <a:t>soap:header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 </a:t>
            </a:r>
            <a:r>
              <a:rPr lang="da-DK" sz="1000" dirty="0" err="1" smtClean="0"/>
              <a:t>part="OnBehalfOfHeader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message="tns:OnBehalfOfHeader</a:t>
            </a:r>
            <a:r>
              <a:rPr lang="da-DK" sz="1000" dirty="0" smtClean="0"/>
              <a:t>"/&gt; </a:t>
            </a:r>
          </a:p>
          <a:p>
            <a:pPr>
              <a:buNone/>
            </a:pPr>
            <a:r>
              <a:rPr lang="da-DK" sz="1000" dirty="0" smtClean="0"/>
              <a:t>		</a:t>
            </a:r>
            <a:r>
              <a:rPr lang="da-DK" sz="1000" dirty="0" smtClean="0"/>
              <a:t>&lt;</a:t>
            </a:r>
            <a:r>
              <a:rPr lang="da-DK" sz="1000" dirty="0" err="1" smtClean="0"/>
              <a:t>soap:header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 </a:t>
            </a:r>
            <a:r>
              <a:rPr lang="da-DK" sz="1000" dirty="0" err="1" smtClean="0"/>
              <a:t>part="WhitelistingHeader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message="tns:WhitelistingHeader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wsdl:required="true</a:t>
            </a:r>
            <a:r>
              <a:rPr lang="da-DK" sz="1000" dirty="0" smtClean="0"/>
              <a:t>"/&gt; </a:t>
            </a:r>
          </a:p>
          <a:p>
            <a:pPr>
              <a:buNone/>
            </a:pPr>
            <a:r>
              <a:rPr lang="da-DK" sz="1000" dirty="0" smtClean="0"/>
              <a:t>                </a:t>
            </a:r>
            <a:r>
              <a:rPr lang="da-DK" sz="1000" dirty="0" smtClean="0"/>
              <a:t>	&lt;</a:t>
            </a:r>
            <a:r>
              <a:rPr lang="da-DK" sz="1000" dirty="0" err="1" smtClean="0"/>
              <a:t>soap:body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"/&gt;</a:t>
            </a:r>
          </a:p>
          <a:p>
            <a:pPr>
              <a:buNone/>
            </a:pPr>
            <a:r>
              <a:rPr lang="da-DK" sz="1000" dirty="0" smtClean="0"/>
              <a:t>            &lt;/</a:t>
            </a:r>
            <a:r>
              <a:rPr lang="da-DK" sz="1000" dirty="0" err="1" smtClean="0"/>
              <a:t>wsdl:input</a:t>
            </a:r>
            <a:r>
              <a:rPr lang="da-DK" sz="1000" dirty="0" smtClean="0"/>
              <a:t>&gt;</a:t>
            </a:r>
          </a:p>
          <a:p>
            <a:pPr>
              <a:buNone/>
            </a:pPr>
            <a:r>
              <a:rPr lang="da-DK" sz="1000" dirty="0" smtClean="0"/>
              <a:t>            &lt;</a:t>
            </a:r>
            <a:r>
              <a:rPr lang="da-DK" sz="1000" dirty="0" err="1" smtClean="0"/>
              <a:t>wsdl:output</a:t>
            </a:r>
            <a:r>
              <a:rPr lang="da-DK" sz="1000" dirty="0" smtClean="0"/>
              <a:t> </a:t>
            </a:r>
            <a:r>
              <a:rPr lang="da-DK" sz="1000" dirty="0" err="1" smtClean="0"/>
              <a:t>name="GetVaccinationCardResponseOutput</a:t>
            </a:r>
            <a:r>
              <a:rPr lang="da-DK" sz="1000" dirty="0" smtClean="0"/>
              <a:t>"&gt;</a:t>
            </a:r>
          </a:p>
          <a:p>
            <a:pPr>
              <a:buNone/>
            </a:pPr>
            <a:r>
              <a:rPr lang="da-DK" sz="1000" dirty="0" smtClean="0"/>
              <a:t>		</a:t>
            </a:r>
            <a:r>
              <a:rPr lang="da-DK" sz="1000" dirty="0" smtClean="0"/>
              <a:t>&lt;</a:t>
            </a:r>
            <a:r>
              <a:rPr lang="da-DK" sz="1000" dirty="0" err="1" smtClean="0"/>
              <a:t>soap:header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 </a:t>
            </a:r>
            <a:r>
              <a:rPr lang="da-DK" sz="1000" dirty="0" err="1" smtClean="0"/>
              <a:t>part="TimingHeader</a:t>
            </a:r>
            <a:r>
              <a:rPr lang="da-DK" sz="1000" dirty="0" smtClean="0"/>
              <a:t>" </a:t>
            </a:r>
            <a:r>
              <a:rPr lang="da-DK" sz="1000" dirty="0" err="1" smtClean="0"/>
              <a:t>message="tns:TimingHeader</a:t>
            </a:r>
            <a:r>
              <a:rPr lang="da-DK" sz="1000" dirty="0" smtClean="0"/>
              <a:t>"/&gt;</a:t>
            </a:r>
          </a:p>
          <a:p>
            <a:pPr>
              <a:buNone/>
            </a:pPr>
            <a:r>
              <a:rPr lang="da-DK" sz="1000" dirty="0" smtClean="0"/>
              <a:t>                </a:t>
            </a:r>
            <a:r>
              <a:rPr lang="da-DK" sz="1000" dirty="0" smtClean="0"/>
              <a:t>	&lt;</a:t>
            </a:r>
            <a:r>
              <a:rPr lang="da-DK" sz="1000" dirty="0" err="1" smtClean="0"/>
              <a:t>soap:body</a:t>
            </a:r>
            <a:r>
              <a:rPr lang="da-DK" sz="1000" dirty="0" smtClean="0"/>
              <a:t>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"/&gt;</a:t>
            </a:r>
          </a:p>
          <a:p>
            <a:pPr>
              <a:buNone/>
            </a:pPr>
            <a:r>
              <a:rPr lang="da-DK" sz="1000" dirty="0" smtClean="0"/>
              <a:t>            &lt;/</a:t>
            </a:r>
            <a:r>
              <a:rPr lang="da-DK" sz="1000" dirty="0" err="1" smtClean="0"/>
              <a:t>wsdl:output</a:t>
            </a:r>
            <a:r>
              <a:rPr lang="da-DK" sz="1000" dirty="0" smtClean="0"/>
              <a:t>&gt;</a:t>
            </a:r>
          </a:p>
          <a:p>
            <a:pPr>
              <a:buNone/>
            </a:pPr>
            <a:r>
              <a:rPr lang="da-DK" sz="1000" dirty="0" smtClean="0"/>
              <a:t>	</a:t>
            </a:r>
            <a:r>
              <a:rPr lang="da-DK" sz="1000" dirty="0" smtClean="0"/>
              <a:t>  &lt;</a:t>
            </a:r>
            <a:r>
              <a:rPr lang="da-DK" sz="1000" dirty="0" err="1" smtClean="0"/>
              <a:t>wsdl:fault</a:t>
            </a:r>
            <a:r>
              <a:rPr lang="da-DK" sz="1000" dirty="0" smtClean="0"/>
              <a:t> </a:t>
            </a:r>
            <a:r>
              <a:rPr lang="da-DK" sz="1000" dirty="0" err="1" smtClean="0"/>
              <a:t>name="DGWSFault"&gt;&lt;soap:fault</a:t>
            </a:r>
            <a:r>
              <a:rPr lang="da-DK" sz="1000" dirty="0" smtClean="0"/>
              <a:t> </a:t>
            </a:r>
            <a:r>
              <a:rPr lang="da-DK" sz="1000" dirty="0" err="1" smtClean="0"/>
              <a:t>name="DGWSFault</a:t>
            </a:r>
            <a:r>
              <a:rPr lang="da-DK" sz="1000" dirty="0" smtClean="0"/>
              <a:t>" </a:t>
            </a:r>
            <a:r>
              <a:rPr lang="da-DK" sz="1000" dirty="0" err="1" smtClean="0"/>
              <a:t>use="literal</a:t>
            </a:r>
            <a:r>
              <a:rPr lang="da-DK" sz="1000" dirty="0" smtClean="0"/>
              <a:t>"/&gt; &lt;/</a:t>
            </a:r>
            <a:r>
              <a:rPr lang="da-DK" sz="1000" dirty="0" err="1" smtClean="0"/>
              <a:t>wsdl:fault</a:t>
            </a:r>
            <a:r>
              <a:rPr lang="da-DK" sz="1000" dirty="0" smtClean="0"/>
              <a:t>&gt;</a:t>
            </a:r>
          </a:p>
          <a:p>
            <a:pPr>
              <a:buNone/>
            </a:pPr>
            <a:r>
              <a:rPr lang="da-DK" sz="1000" dirty="0" smtClean="0"/>
              <a:t>&lt;/</a:t>
            </a:r>
            <a:r>
              <a:rPr lang="da-DK" sz="1000" dirty="0" err="1" smtClean="0"/>
              <a:t>wsdl:operation</a:t>
            </a:r>
            <a:r>
              <a:rPr lang="da-DK" sz="1000" dirty="0" smtClean="0"/>
              <a:t>&gt;</a:t>
            </a:r>
            <a:endParaRPr lang="da-DK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Testsystemer m.m.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800" dirty="0" smtClean="0"/>
              <a:t>DDV hostes hos </a:t>
            </a:r>
            <a:r>
              <a:rPr lang="da-DK" sz="2800" dirty="0" err="1" smtClean="0"/>
              <a:t>Netic</a:t>
            </a:r>
            <a:r>
              <a:rPr lang="da-DK" sz="2800" dirty="0" smtClean="0"/>
              <a:t> (som FMK).</a:t>
            </a:r>
            <a:endParaRPr lang="da-DK" sz="2800" dirty="0" smtClean="0"/>
          </a:p>
          <a:p>
            <a:r>
              <a:rPr lang="da-DK" sz="2800" dirty="0" smtClean="0"/>
              <a:t>1 Produktionssystem (</a:t>
            </a:r>
            <a:r>
              <a:rPr lang="da-DK" sz="2800" dirty="0" err="1" smtClean="0"/>
              <a:t>vaccinationsregister.dk</a:t>
            </a:r>
            <a:r>
              <a:rPr lang="da-DK" sz="2800" dirty="0" smtClean="0"/>
              <a:t>)</a:t>
            </a:r>
          </a:p>
          <a:p>
            <a:r>
              <a:rPr lang="da-DK" sz="2800" dirty="0" smtClean="0"/>
              <a:t>1 </a:t>
            </a:r>
            <a:r>
              <a:rPr lang="da-DK" sz="2800" dirty="0" err="1" smtClean="0"/>
              <a:t>Staging-system</a:t>
            </a:r>
            <a:r>
              <a:rPr lang="da-DK" sz="2800" dirty="0" smtClean="0"/>
              <a:t> (</a:t>
            </a:r>
            <a:r>
              <a:rPr lang="da-DK" sz="2800" dirty="0" err="1" smtClean="0"/>
              <a:t>test.vaccinationsregister.dk</a:t>
            </a:r>
            <a:r>
              <a:rPr lang="da-DK" sz="2800" dirty="0" smtClean="0"/>
              <a:t>)</a:t>
            </a:r>
          </a:p>
          <a:p>
            <a:r>
              <a:rPr lang="da-DK" sz="2800" dirty="0" smtClean="0"/>
              <a:t>3 mindre testsystemer (udv1, udv2, </a:t>
            </a:r>
            <a:r>
              <a:rPr lang="da-DK" sz="2800" dirty="0" smtClean="0"/>
              <a:t>udv3.vaccinationsregister.dk) - p.t</a:t>
            </a:r>
            <a:r>
              <a:rPr lang="da-DK" sz="2800" dirty="0" smtClean="0"/>
              <a:t>. IP-adresse filtreret</a:t>
            </a:r>
            <a:r>
              <a:rPr lang="da-DK" sz="2800" dirty="0" smtClean="0"/>
              <a:t>.</a:t>
            </a:r>
          </a:p>
          <a:p>
            <a:r>
              <a:rPr lang="da-DK" sz="2800" dirty="0" smtClean="0"/>
              <a:t>DDV på </a:t>
            </a:r>
            <a:r>
              <a:rPr lang="da-DK" sz="2800" dirty="0" err="1" smtClean="0"/>
              <a:t>RSI-testsystemer</a:t>
            </a:r>
            <a:r>
              <a:rPr lang="da-DK" sz="2800" dirty="0" smtClean="0"/>
              <a:t>, p.t. TEST1 og TEST2 sammen med FMK.</a:t>
            </a:r>
            <a:endParaRPr lang="da-DK" sz="2800" dirty="0" smtClean="0"/>
          </a:p>
          <a:p>
            <a:pPr>
              <a:buNone/>
            </a:pP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Bemyndigelse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Roller og rettigheder</a:t>
            </a:r>
          </a:p>
          <a:p>
            <a:endParaRPr lang="da-DK" dirty="0" smtClean="0"/>
          </a:p>
          <a:p>
            <a:r>
              <a:rPr lang="da-DK" dirty="0" smtClean="0"/>
              <a:t>Medhjælpere og tildeling af rettigheder til disse.</a:t>
            </a:r>
          </a:p>
          <a:p>
            <a:endParaRPr lang="da-DK" dirty="0" smtClean="0"/>
          </a:p>
          <a:p>
            <a:r>
              <a:rPr lang="da-DK" dirty="0" smtClean="0"/>
              <a:t>Check i DDV for roller og rettigheder</a:t>
            </a:r>
          </a:p>
          <a:p>
            <a:endParaRPr lang="da-D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Bemyndigelse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Delegering af rettigheder</a:t>
            </a:r>
          </a:p>
          <a:p>
            <a:r>
              <a:rPr lang="da-DK" dirty="0" smtClean="0"/>
              <a:t>Fælles service – FMK og DDV</a:t>
            </a:r>
          </a:p>
          <a:p>
            <a:r>
              <a:rPr lang="da-DK" dirty="0" smtClean="0"/>
              <a:t>Bemyndigelser vedligeholdes p.t. via </a:t>
            </a:r>
            <a:r>
              <a:rPr lang="da-DK" dirty="0" err="1" smtClean="0"/>
              <a:t>FMK-online</a:t>
            </a:r>
            <a:endParaRPr lang="da-DK" dirty="0" smtClean="0"/>
          </a:p>
          <a:p>
            <a:r>
              <a:rPr lang="da-DK" dirty="0" smtClean="0"/>
              <a:t>Distribueres via </a:t>
            </a:r>
            <a:r>
              <a:rPr lang="da-DK" dirty="0" err="1" smtClean="0"/>
              <a:t>NSP/DoDi/KRS</a:t>
            </a:r>
            <a:endParaRPr lang="da-DK" dirty="0" smtClean="0"/>
          </a:p>
          <a:p>
            <a:r>
              <a:rPr lang="da-DK" dirty="0" smtClean="0"/>
              <a:t>Indlejres som stamdata i FMK og DDV via </a:t>
            </a:r>
            <a:r>
              <a:rPr lang="da-DK" dirty="0" err="1" smtClean="0"/>
              <a:t>KRS-klient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Bemyndigelse - systemer</a:t>
            </a:r>
            <a:endParaRPr lang="da-DK" dirty="0"/>
          </a:p>
        </p:txBody>
      </p:sp>
      <p:sp>
        <p:nvSpPr>
          <p:cNvPr id="4" name="Tekstboks 3"/>
          <p:cNvSpPr txBox="1"/>
          <p:nvPr/>
        </p:nvSpPr>
        <p:spPr>
          <a:xfrm>
            <a:off x="3131840" y="3212976"/>
            <a:ext cx="1872208" cy="646331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Bemyndigelses-service</a:t>
            </a:r>
            <a:endParaRPr lang="da-DK" sz="1800" dirty="0"/>
          </a:p>
        </p:txBody>
      </p:sp>
      <p:sp>
        <p:nvSpPr>
          <p:cNvPr id="5" name="Tekstboks 4"/>
          <p:cNvSpPr txBox="1"/>
          <p:nvPr/>
        </p:nvSpPr>
        <p:spPr>
          <a:xfrm>
            <a:off x="1979712" y="1556792"/>
            <a:ext cx="1440160" cy="369332"/>
          </a:xfrm>
          <a:prstGeom prst="rect">
            <a:avLst/>
          </a:prstGeom>
          <a:solidFill>
            <a:srgbClr val="CCFF33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err="1" smtClean="0"/>
              <a:t>FMK-online</a:t>
            </a:r>
            <a:endParaRPr lang="da-DK" sz="1800" dirty="0"/>
          </a:p>
        </p:txBody>
      </p:sp>
      <p:sp>
        <p:nvSpPr>
          <p:cNvPr id="6" name="Tekstboks 5"/>
          <p:cNvSpPr txBox="1"/>
          <p:nvPr/>
        </p:nvSpPr>
        <p:spPr>
          <a:xfrm>
            <a:off x="4283968" y="1556792"/>
            <a:ext cx="1872208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LPS, EPJ</a:t>
            </a:r>
            <a:endParaRPr lang="da-DK" sz="1800" dirty="0"/>
          </a:p>
        </p:txBody>
      </p:sp>
      <p:cxnSp>
        <p:nvCxnSpPr>
          <p:cNvPr id="8" name="Lige pilforbindelse 7"/>
          <p:cNvCxnSpPr>
            <a:stCxn id="5" idx="2"/>
            <a:endCxn id="4" idx="0"/>
          </p:cNvCxnSpPr>
          <p:nvPr/>
        </p:nvCxnSpPr>
        <p:spPr bwMode="auto">
          <a:xfrm>
            <a:off x="2699792" y="1926124"/>
            <a:ext cx="1368152" cy="128685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" name="Lige pilforbindelse 9"/>
          <p:cNvCxnSpPr>
            <a:stCxn id="6" idx="2"/>
            <a:endCxn id="4" idx="0"/>
          </p:cNvCxnSpPr>
          <p:nvPr/>
        </p:nvCxnSpPr>
        <p:spPr bwMode="auto">
          <a:xfrm flipH="1">
            <a:off x="4067944" y="1926124"/>
            <a:ext cx="1152128" cy="128685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" name="Tekstboks 14"/>
          <p:cNvSpPr txBox="1"/>
          <p:nvPr/>
        </p:nvSpPr>
        <p:spPr>
          <a:xfrm>
            <a:off x="4499992" y="4653136"/>
            <a:ext cx="1440160" cy="36933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NSP / </a:t>
            </a:r>
            <a:r>
              <a:rPr lang="da-DK" sz="1800" dirty="0" err="1" smtClean="0"/>
              <a:t>DoDi</a:t>
            </a:r>
            <a:endParaRPr lang="da-DK" sz="1800" dirty="0"/>
          </a:p>
        </p:txBody>
      </p:sp>
      <p:cxnSp>
        <p:nvCxnSpPr>
          <p:cNvPr id="17" name="Lige pilforbindelse 16"/>
          <p:cNvCxnSpPr>
            <a:stCxn id="4" idx="2"/>
            <a:endCxn id="15" idx="0"/>
          </p:cNvCxnSpPr>
          <p:nvPr/>
        </p:nvCxnSpPr>
        <p:spPr bwMode="auto">
          <a:xfrm>
            <a:off x="4067944" y="3859307"/>
            <a:ext cx="1152128" cy="79382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9" name="Tekstboks 18"/>
          <p:cNvSpPr txBox="1"/>
          <p:nvPr/>
        </p:nvSpPr>
        <p:spPr>
          <a:xfrm>
            <a:off x="5004048" y="4149080"/>
            <a:ext cx="7072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smtClean="0"/>
              <a:t>SFTP</a:t>
            </a:r>
            <a:endParaRPr lang="da-DK" sz="1600" dirty="0"/>
          </a:p>
        </p:txBody>
      </p:sp>
      <p:sp>
        <p:nvSpPr>
          <p:cNvPr id="20" name="Tekstboks 19"/>
          <p:cNvSpPr txBox="1"/>
          <p:nvPr/>
        </p:nvSpPr>
        <p:spPr>
          <a:xfrm>
            <a:off x="3707904" y="2636912"/>
            <a:ext cx="8226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smtClean="0"/>
              <a:t>DGWS</a:t>
            </a:r>
            <a:endParaRPr lang="da-DK" sz="1600" dirty="0"/>
          </a:p>
        </p:txBody>
      </p:sp>
      <p:sp>
        <p:nvSpPr>
          <p:cNvPr id="22" name="Tekstboks 21"/>
          <p:cNvSpPr txBox="1"/>
          <p:nvPr/>
        </p:nvSpPr>
        <p:spPr>
          <a:xfrm>
            <a:off x="6876256" y="4149080"/>
            <a:ext cx="720080" cy="369332"/>
          </a:xfrm>
          <a:prstGeom prst="rect">
            <a:avLst/>
          </a:prstGeom>
          <a:solidFill>
            <a:srgbClr val="F1B13F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FMK</a:t>
            </a:r>
            <a:endParaRPr lang="da-DK" sz="1800" dirty="0"/>
          </a:p>
        </p:txBody>
      </p:sp>
      <p:sp>
        <p:nvSpPr>
          <p:cNvPr id="24" name="Tekstboks 23"/>
          <p:cNvSpPr txBox="1"/>
          <p:nvPr/>
        </p:nvSpPr>
        <p:spPr>
          <a:xfrm>
            <a:off x="6876256" y="5157192"/>
            <a:ext cx="720080" cy="369332"/>
          </a:xfrm>
          <a:prstGeom prst="rect">
            <a:avLst/>
          </a:prstGeom>
          <a:solidFill>
            <a:srgbClr val="F1B13F"/>
          </a:solidFill>
          <a:ln>
            <a:solidFill>
              <a:schemeClr val="tx1"/>
            </a:solidFill>
            <a:round/>
          </a:ln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DDV</a:t>
            </a:r>
            <a:endParaRPr lang="da-DK" sz="1800" dirty="0"/>
          </a:p>
        </p:txBody>
      </p:sp>
      <p:cxnSp>
        <p:nvCxnSpPr>
          <p:cNvPr id="25" name="Lige pilforbindelse 24"/>
          <p:cNvCxnSpPr>
            <a:stCxn id="15" idx="3"/>
            <a:endCxn id="22" idx="1"/>
          </p:cNvCxnSpPr>
          <p:nvPr/>
        </p:nvCxnSpPr>
        <p:spPr bwMode="auto">
          <a:xfrm flipV="1">
            <a:off x="5940152" y="4333746"/>
            <a:ext cx="936104" cy="50405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Lige pilforbindelse 27"/>
          <p:cNvCxnSpPr>
            <a:stCxn id="15" idx="3"/>
            <a:endCxn id="24" idx="1"/>
          </p:cNvCxnSpPr>
          <p:nvPr/>
        </p:nvCxnSpPr>
        <p:spPr bwMode="auto">
          <a:xfrm>
            <a:off x="5940152" y="4837802"/>
            <a:ext cx="936104" cy="50405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1" name="Tekstboks 30"/>
          <p:cNvSpPr txBox="1"/>
          <p:nvPr/>
        </p:nvSpPr>
        <p:spPr>
          <a:xfrm>
            <a:off x="6084168" y="4653136"/>
            <a:ext cx="604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smtClean="0"/>
              <a:t>KRS</a:t>
            </a:r>
            <a:endParaRPr lang="da-DK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Bemyndigelse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Demo </a:t>
            </a:r>
            <a:r>
              <a:rPr lang="da-DK" dirty="0" err="1" smtClean="0"/>
              <a:t>FMK-online</a:t>
            </a:r>
            <a:endParaRPr lang="da-DK" dirty="0" smtClean="0"/>
          </a:p>
          <a:p>
            <a:r>
              <a:rPr lang="da-DK" dirty="0" smtClean="0"/>
              <a:t>Hvordan anvendes det i </a:t>
            </a:r>
            <a:r>
              <a:rPr lang="da-DK" dirty="0" err="1" smtClean="0"/>
              <a:t>ws-snitfladen</a:t>
            </a:r>
            <a:endParaRPr lang="da-DK" dirty="0" smtClean="0"/>
          </a:p>
          <a:p>
            <a:r>
              <a:rPr lang="da-DK" dirty="0" err="1" smtClean="0"/>
              <a:t>Header-felter</a:t>
            </a:r>
            <a:r>
              <a:rPr lang="da-DK" dirty="0" smtClean="0"/>
              <a:t> a la FMK</a:t>
            </a:r>
          </a:p>
          <a:p>
            <a:endParaRPr lang="da-DK" dirty="0" smtClean="0"/>
          </a:p>
          <a:p>
            <a:r>
              <a:rPr lang="da-DK" dirty="0" err="1" smtClean="0"/>
              <a:t>WS-snitflade</a:t>
            </a:r>
            <a:r>
              <a:rPr lang="da-DK" dirty="0" smtClean="0"/>
              <a:t> for bemyndigelse – ændring under udarbejdelse – adgang hertil efterfølgende.</a:t>
            </a:r>
          </a:p>
          <a:p>
            <a:endParaRPr lang="da-D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Kommende ting...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Mindre snitflade korrektioner efter erfaringer fra pilottest og FMK</a:t>
            </a:r>
          </a:p>
          <a:p>
            <a:r>
              <a:rPr lang="da-DK" dirty="0" err="1" smtClean="0"/>
              <a:t>Dump/Restore</a:t>
            </a:r>
            <a:r>
              <a:rPr lang="da-DK" dirty="0" smtClean="0"/>
              <a:t> funktionalitet a la FMK</a:t>
            </a:r>
          </a:p>
          <a:p>
            <a:r>
              <a:rPr lang="da-DK" dirty="0" smtClean="0"/>
              <a:t>Automatisk tilmelding til forløb og </a:t>
            </a:r>
            <a:r>
              <a:rPr lang="da-DK" dirty="0" err="1" smtClean="0"/>
              <a:t>mapning</a:t>
            </a:r>
            <a:r>
              <a:rPr lang="da-DK" dirty="0" smtClean="0"/>
              <a:t> af vaccinationer fra sygesikringsregisteret til anbefalede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Systemer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800" dirty="0" smtClean="0"/>
              <a:t>Produktion</a:t>
            </a:r>
          </a:p>
          <a:p>
            <a:r>
              <a:rPr lang="da-DK" sz="2800" dirty="0" err="1" smtClean="0"/>
              <a:t>Staging</a:t>
            </a:r>
            <a:r>
              <a:rPr lang="da-DK" sz="2800" dirty="0" smtClean="0"/>
              <a:t> – bruges af Trifork til leverancetest</a:t>
            </a:r>
          </a:p>
          <a:p>
            <a:r>
              <a:rPr lang="da-DK" sz="2800" dirty="0" err="1" smtClean="0"/>
              <a:t>RSI-Testsystemer</a:t>
            </a:r>
            <a:r>
              <a:rPr lang="da-DK" sz="2800" dirty="0" smtClean="0"/>
              <a:t>:</a:t>
            </a:r>
          </a:p>
          <a:p>
            <a:pPr lvl="1"/>
            <a:r>
              <a:rPr lang="da-DK" dirty="0" smtClean="0"/>
              <a:t>TEST1 og TEST2 til leverandørernes test. Indeholder bl.a. et fuldt </a:t>
            </a:r>
            <a:r>
              <a:rPr lang="da-DK" dirty="0" err="1" smtClean="0"/>
              <a:t>nsp-setup</a:t>
            </a:r>
            <a:r>
              <a:rPr lang="da-DK" dirty="0" smtClean="0"/>
              <a:t> så bemyndigelsesting virker hele vejen rundt.</a:t>
            </a:r>
          </a:p>
          <a:p>
            <a:pPr lvl="1"/>
            <a:r>
              <a:rPr lang="da-DK" dirty="0" smtClean="0"/>
              <a:t>UDD til uddannelsesformål</a:t>
            </a:r>
          </a:p>
          <a:p>
            <a:pPr lvl="1"/>
            <a:r>
              <a:rPr lang="da-DK" dirty="0" smtClean="0"/>
              <a:t>PRODTEST</a:t>
            </a:r>
            <a:endParaRPr lang="da-DK" dirty="0" smtClean="0"/>
          </a:p>
          <a:p>
            <a:r>
              <a:rPr lang="da-DK" sz="2800" dirty="0" smtClean="0"/>
              <a:t>Interne testsystemer: udv1, udv2, udv3.</a:t>
            </a:r>
            <a:endParaRPr lang="da-DK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Testdata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Anbefaler TEST1 og TEST2 til leverandørernes test – deler testdata med FMK, så kendte </a:t>
            </a:r>
            <a:r>
              <a:rPr lang="da-DK" dirty="0" smtClean="0"/>
              <a:t>testpatienter m.m.</a:t>
            </a:r>
          </a:p>
          <a:p>
            <a:r>
              <a:rPr lang="da-DK" dirty="0" smtClean="0"/>
              <a:t>Endnu ikke fastlagt testpersoner med prædefinerede data – ønsker modtages gerne.</a:t>
            </a:r>
          </a:p>
          <a:p>
            <a:r>
              <a:rPr lang="da-DK" dirty="0" err="1" smtClean="0"/>
              <a:t>Dump/Restore</a:t>
            </a:r>
            <a:r>
              <a:rPr lang="da-DK" dirty="0" smtClean="0"/>
              <a:t> funktionalitet a la FMK på vej – gør det nemmere at reetablere scenarier.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Certificering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Certificeringskriterier for pilottest</a:t>
            </a:r>
          </a:p>
          <a:p>
            <a:pPr lvl="1"/>
            <a:r>
              <a:rPr lang="da-DK" dirty="0" smtClean="0"/>
              <a:t>Mangler bemyndigelseshåndtering</a:t>
            </a:r>
          </a:p>
          <a:p>
            <a:r>
              <a:rPr lang="da-DK" dirty="0" smtClean="0"/>
              <a:t>2 systemer er certificeret</a:t>
            </a:r>
          </a:p>
          <a:p>
            <a:r>
              <a:rPr lang="da-DK" dirty="0" smtClean="0"/>
              <a:t>Gennemføres typisk med </a:t>
            </a:r>
            <a:r>
              <a:rPr lang="da-DK" dirty="0" err="1" smtClean="0"/>
              <a:t>Medcom</a:t>
            </a:r>
            <a:r>
              <a:rPr lang="da-DK" dirty="0" smtClean="0"/>
              <a:t> og Trifork</a:t>
            </a:r>
          </a:p>
          <a:p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Eventuelt ??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fork template">
  <a:themeElements>
    <a:clrScheme name="trifork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rifork template">
      <a:majorFont>
        <a:latin typeface="Eurostile"/>
        <a:ea typeface="ＭＳ Ｐゴシック"/>
        <a:cs typeface=""/>
      </a:majorFont>
      <a:minorFont>
        <a:latin typeface="Eurostile"/>
        <a:ea typeface="ＭＳ Ｐゴシック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trifork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ifork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ifork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ifork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ifork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ifork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ifork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ontor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2004:Templates:My Templates:trifork template.pot</Template>
  <TotalTime>49282</TotalTime>
  <Words>675</Words>
  <Application>Microsoft Office PowerPoint</Application>
  <PresentationFormat>Skærmshow (4:3)</PresentationFormat>
  <Paragraphs>197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31</vt:i4>
      </vt:variant>
    </vt:vector>
  </HeadingPairs>
  <TitlesOfParts>
    <vt:vector size="32" baseType="lpstr">
      <vt:lpstr>trifork template</vt:lpstr>
      <vt:lpstr>Det Danske Vaccinationsregister</vt:lpstr>
      <vt:lpstr>Dagens program - DDV</vt:lpstr>
      <vt:lpstr>Overordnet projektstatus</vt:lpstr>
      <vt:lpstr>DDV - hvorfor</vt:lpstr>
      <vt:lpstr>DDV og omgivelserne</vt:lpstr>
      <vt:lpstr>Hvad er en Vaccination</vt:lpstr>
      <vt:lpstr>Kilder til vaccinationsdata</vt:lpstr>
      <vt:lpstr>Datamodel - vaccinationer</vt:lpstr>
      <vt:lpstr>Eksempel</vt:lpstr>
      <vt:lpstr>Gyldighed</vt:lpstr>
      <vt:lpstr>Eksempel fra testsystemet </vt:lpstr>
      <vt:lpstr>Hvad er en anbefalet vaccination</vt:lpstr>
      <vt:lpstr>Datamodel – forløb</vt:lpstr>
      <vt:lpstr>Stamdata via NSP</vt:lpstr>
      <vt:lpstr>Eksempel fra testsystemet </vt:lpstr>
      <vt:lpstr>DDV-adgang</vt:lpstr>
      <vt:lpstr>FMK-online… </vt:lpstr>
      <vt:lpstr>DDV Webservices</vt:lpstr>
      <vt:lpstr>Webservices - grupperet</vt:lpstr>
      <vt:lpstr>Webservices – hvordan?</vt:lpstr>
      <vt:lpstr>WS-struktur</vt:lpstr>
      <vt:lpstr>Testsystemer m.m.</vt:lpstr>
      <vt:lpstr>Bemyndigelse</vt:lpstr>
      <vt:lpstr>Bemyndigelse</vt:lpstr>
      <vt:lpstr>Bemyndigelse - systemer</vt:lpstr>
      <vt:lpstr>Bemyndigelse</vt:lpstr>
      <vt:lpstr>Kommende ting...</vt:lpstr>
      <vt:lpstr>Systemer</vt:lpstr>
      <vt:lpstr>Testdata</vt:lpstr>
      <vt:lpstr>Certificering</vt:lpstr>
      <vt:lpstr>Eventuelt ??</vt:lpstr>
    </vt:vector>
  </TitlesOfParts>
  <Company>Trifork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Opstartsmøde</dc:title>
  <dc:creator>Jon Nørrelykke</dc:creator>
  <cp:lastModifiedBy>Mads Larsen</cp:lastModifiedBy>
  <cp:revision>425</cp:revision>
  <dcterms:created xsi:type="dcterms:W3CDTF">2007-09-06T09:41:38Z</dcterms:created>
  <dcterms:modified xsi:type="dcterms:W3CDTF">2013-08-30T10:50:46Z</dcterms:modified>
</cp:coreProperties>
</file>