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4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0"/>
  </p:notesMasterIdLst>
  <p:sldIdLst>
    <p:sldId id="379" r:id="rId5"/>
    <p:sldId id="380" r:id="rId6"/>
    <p:sldId id="381" r:id="rId7"/>
    <p:sldId id="382" r:id="rId8"/>
    <p:sldId id="383" r:id="rId9"/>
  </p:sldIdLst>
  <p:sldSz cx="9144000" cy="6858000" type="screen4x3"/>
  <p:notesSz cx="7099300" cy="10234613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Esben Andreas Dalsgaard" initials="EAD" lastIdx="30" clrIdx="0"/>
  <p:cmAuthor id="1" name="Bent Bilstrup" initials="" lastIdx="3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9220"/>
    <a:srgbClr val="3F5279"/>
    <a:srgbClr val="335139"/>
    <a:srgbClr val="F872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emlayout 2 - Marker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760" autoAdjust="0"/>
    <p:restoredTop sz="98046" autoAdjust="0"/>
  </p:normalViewPr>
  <p:slideViewPr>
    <p:cSldViewPr>
      <p:cViewPr>
        <p:scale>
          <a:sx n="200" d="100"/>
          <a:sy n="200" d="100"/>
        </p:scale>
        <p:origin x="-1688" y="-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commentAuthors" Target="commentAuthors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notesMaster" Target="notesMasters/notes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05-20T08:32:11.351" idx="3">
    <p:pos x="1980" y="100"/>
    <p:text>Hedder den Medhjælpslog eller Medhjælperlog?</p:tex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55AE90F9-57BD-4739-8FC9-15D49D2F61AD}" type="datetimeFigureOut">
              <a:rPr lang="da-DK"/>
              <a:t>20/05/15</a:t>
            </a:fld>
            <a:endParaRPr lang="da-DK"/>
          </a:p>
        </p:txBody>
      </p:sp>
      <p:sp>
        <p:nvSpPr>
          <p:cNvPr id="4" name="Pladsholder til dias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da-DK"/>
              <a:t>Klik for at redigere i master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857BC816-F178-4B21-AFCF-C79BA1D267DC}" type="slidenum">
              <a:rPr lang="da-DK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7721256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7BC816-F178-4B21-AFCF-C79BA1D267DC}" type="slidenum">
              <a:rPr lang="da-DK"/>
              <a:t>1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8030085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noFill/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da-DK" dirty="0"/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‹nr.›</a:t>
            </a:fld>
            <a:endParaRPr lang="da-DK"/>
          </a:p>
        </p:txBody>
      </p:sp>
      <p:pic>
        <p:nvPicPr>
          <p:cNvPr id="4" name="Billed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83725"/>
            <a:ext cx="3031848" cy="524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96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115073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og indhold (+undertite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251520" y="1412776"/>
            <a:ext cx="8640960" cy="47133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‹nr.›</a:t>
            </a:fld>
            <a:endParaRPr lang="da-DK"/>
          </a:p>
        </p:txBody>
      </p:sp>
      <p:sp>
        <p:nvSpPr>
          <p:cNvPr id="7" name="Pladsholder til tekst 2"/>
          <p:cNvSpPr>
            <a:spLocks noGrp="1"/>
          </p:cNvSpPr>
          <p:nvPr>
            <p:ph type="body" idx="13"/>
          </p:nvPr>
        </p:nvSpPr>
        <p:spPr>
          <a:xfrm>
            <a:off x="251520" y="773014"/>
            <a:ext cx="864096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1938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noFill/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671881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251520" y="773906"/>
            <a:ext cx="4244280" cy="535225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648200" y="773906"/>
            <a:ext cx="4244280" cy="535225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 dirty="0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505331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 indhold (+undertite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251520" y="1412776"/>
            <a:ext cx="4244280" cy="471338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 dirty="0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648200" y="1412776"/>
            <a:ext cx="4244280" cy="471338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 dirty="0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‹nr.›</a:t>
            </a:fld>
            <a:endParaRPr lang="da-DK"/>
          </a:p>
        </p:txBody>
      </p:sp>
      <p:sp>
        <p:nvSpPr>
          <p:cNvPr id="8" name="Pladsholder til tekst 2"/>
          <p:cNvSpPr>
            <a:spLocks noGrp="1"/>
          </p:cNvSpPr>
          <p:nvPr>
            <p:ph type="body" idx="13"/>
          </p:nvPr>
        </p:nvSpPr>
        <p:spPr>
          <a:xfrm>
            <a:off x="251520" y="773014"/>
            <a:ext cx="864096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5849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251520" y="773014"/>
            <a:ext cx="424847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251520" y="1412776"/>
            <a:ext cx="4245868" cy="471338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 dirty="0"/>
          </a:p>
        </p:txBody>
      </p:sp>
      <p:sp>
        <p:nvSpPr>
          <p:cNvPr id="5" name="Pladsholder til tekst 4"/>
          <p:cNvSpPr>
            <a:spLocks noGrp="1"/>
          </p:cNvSpPr>
          <p:nvPr>
            <p:ph type="body" sz="quarter" idx="3"/>
          </p:nvPr>
        </p:nvSpPr>
        <p:spPr>
          <a:xfrm>
            <a:off x="4644008" y="773014"/>
            <a:ext cx="424847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4"/>
          </p:nvPr>
        </p:nvSpPr>
        <p:spPr>
          <a:xfrm>
            <a:off x="4645025" y="1412776"/>
            <a:ext cx="4247455" cy="471338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 dirty="0"/>
          </a:p>
        </p:txBody>
      </p:sp>
      <p:sp>
        <p:nvSpPr>
          <p:cNvPr id="8" name="Pladsholder til sidefod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Pladsholder til dias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931426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a-DK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684022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un titel (+undertite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a-DK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‹nr.›</a:t>
            </a:fld>
            <a:endParaRPr lang="da-DK"/>
          </a:p>
        </p:txBody>
      </p:sp>
      <p:sp>
        <p:nvSpPr>
          <p:cNvPr id="6" name="Pladsholder til tekst 2"/>
          <p:cNvSpPr>
            <a:spLocks noGrp="1"/>
          </p:cNvSpPr>
          <p:nvPr>
            <p:ph type="body" idx="13"/>
          </p:nvPr>
        </p:nvSpPr>
        <p:spPr>
          <a:xfrm>
            <a:off x="251520" y="773014"/>
            <a:ext cx="864096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44752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sidefod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208947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 dirty="0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530467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55576" y="4800600"/>
            <a:ext cx="7559824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a-DK" dirty="0"/>
          </a:p>
        </p:txBody>
      </p:sp>
      <p:sp>
        <p:nvSpPr>
          <p:cNvPr id="3" name="Pladsholder til billede 2"/>
          <p:cNvSpPr>
            <a:spLocks noGrp="1"/>
          </p:cNvSpPr>
          <p:nvPr>
            <p:ph type="pic" idx="1"/>
          </p:nvPr>
        </p:nvSpPr>
        <p:spPr>
          <a:xfrm>
            <a:off x="755576" y="612775"/>
            <a:ext cx="7559824" cy="41148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da-DK" dirty="0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755576" y="5367338"/>
            <a:ext cx="7559824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739672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smtClean="0"/>
              <a:t>Click to edit Master title style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957895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/>
          <p:cNvSpPr>
            <a:spLocks noGrp="1"/>
          </p:cNvSpPr>
          <p:nvPr>
            <p:ph type="title" orient="vert"/>
          </p:nvPr>
        </p:nvSpPr>
        <p:spPr>
          <a:xfrm>
            <a:off x="7164288" y="260648"/>
            <a:ext cx="1759024" cy="5851525"/>
          </a:xfrm>
          <a:noFill/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a-DK" dirty="0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>
          <a:xfrm>
            <a:off x="251520" y="274638"/>
            <a:ext cx="6768752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068657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6" Type="http://schemas.openxmlformats.org/officeDocument/2006/relationships/image" Target="../media/image1.png"/><Relationship Id="rId17" Type="http://schemas.openxmlformats.org/officeDocument/2006/relationships/image" Target="../media/image2.png"/><Relationship Id="rId18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7200" y="4050000"/>
            <a:ext cx="4459233" cy="2356109"/>
          </a:xfrm>
          <a:prstGeom prst="rect">
            <a:avLst/>
          </a:prstGeom>
        </p:spPr>
      </p:pic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1" y="-2"/>
            <a:ext cx="9144000" cy="715681"/>
          </a:xfrm>
          <a:prstGeom prst="rect">
            <a:avLst/>
          </a:prstGeom>
          <a:blipFill dpi="0" rotWithShape="1">
            <a:blip r:embed="rId17"/>
            <a:srcRect/>
            <a:stretch>
              <a:fillRect/>
            </a:stretch>
          </a:blipFill>
        </p:spPr>
        <p:txBody>
          <a:bodyPr vert="horz" lIns="360000" tIns="45720" rIns="720000" bIns="45720" rtlCol="0" anchor="ctr">
            <a:normAutofit/>
          </a:bodyPr>
          <a:lstStyle/>
          <a:p>
            <a:r>
              <a:rPr lang="da-DK" dirty="0" smtClean="0"/>
              <a:t>Klik for at redigere i master</a:t>
            </a:r>
            <a:endParaRPr lang="da-DK" dirty="0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251520" y="774230"/>
            <a:ext cx="8640960" cy="5351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 dirty="0" smtClean="0"/>
              <a:t>Klik for at redigere i master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3"/>
          </p:nvPr>
        </p:nvSpPr>
        <p:spPr>
          <a:xfrm>
            <a:off x="5004048" y="6526800"/>
            <a:ext cx="3471664" cy="331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rgbClr val="7C8796"/>
                </a:solidFill>
              </a:defRPr>
            </a:lvl1pPr>
          </a:lstStyle>
          <a:p>
            <a:endParaRPr lang="da-DK" dirty="0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4"/>
          </p:nvPr>
        </p:nvSpPr>
        <p:spPr>
          <a:xfrm>
            <a:off x="8541932" y="6526800"/>
            <a:ext cx="602068" cy="331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7C8796"/>
                </a:solidFill>
              </a:defRPr>
            </a:lvl1pPr>
          </a:lstStyle>
          <a:p>
            <a:fld id="{FEB7A26A-9D65-4396-950F-D73F47C3DDA2}" type="slidenum">
              <a:rPr lang="da-DK" smtClean="0"/>
              <a:pPr/>
              <a:t>‹nr.›</a:t>
            </a:fld>
            <a:endParaRPr lang="da-DK" dirty="0"/>
          </a:p>
        </p:txBody>
      </p:sp>
      <p:cxnSp>
        <p:nvCxnSpPr>
          <p:cNvPr id="8" name="Lige forbindelse 7"/>
          <p:cNvCxnSpPr/>
          <p:nvPr/>
        </p:nvCxnSpPr>
        <p:spPr>
          <a:xfrm>
            <a:off x="0" y="6525344"/>
            <a:ext cx="9144000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0516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62" r:id="rId6"/>
    <p:sldLayoutId id="2147483653" r:id="rId7"/>
    <p:sldLayoutId id="2147483654" r:id="rId8"/>
    <p:sldLayoutId id="2147483663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2600" kern="1200" cap="all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ts val="2400"/>
        </a:lnSpc>
        <a:spcBef>
          <a:spcPct val="20000"/>
        </a:spcBef>
        <a:buClr>
          <a:schemeClr val="accent1"/>
        </a:buClr>
        <a:buSzPct val="75000"/>
        <a:buFontTx/>
        <a:buBlip>
          <a:blip r:embed="rId18"/>
        </a:buBlip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541338" indent="-271463" algn="l" defTabSz="914400" rtl="0" eaLnBrk="1" latinLnBrk="0" hangingPunct="1">
        <a:lnSpc>
          <a:spcPts val="2400"/>
        </a:lnSpc>
        <a:spcBef>
          <a:spcPct val="20000"/>
        </a:spcBef>
        <a:buClr>
          <a:schemeClr val="accent1"/>
        </a:buClr>
        <a:buFont typeface="Arial" pitchFamily="34" charset="0"/>
        <a:buChar char="-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00113" indent="-276225" algn="l" defTabSz="914400" rtl="0" eaLnBrk="1" latinLnBrk="0" hangingPunct="1">
        <a:lnSpc>
          <a:spcPts val="2400"/>
        </a:lnSpc>
        <a:spcBef>
          <a:spcPct val="20000"/>
        </a:spcBef>
        <a:buClr>
          <a:schemeClr val="accent1"/>
        </a:buClr>
        <a:buFont typeface="Arial" pitchFamily="34" charset="0"/>
        <a:buChar char="•"/>
        <a:tabLst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258888" indent="-273050" algn="l" defTabSz="914400" rtl="0" eaLnBrk="1" latinLnBrk="0" hangingPunct="1">
        <a:lnSpc>
          <a:spcPts val="2400"/>
        </a:lnSpc>
        <a:spcBef>
          <a:spcPct val="20000"/>
        </a:spcBef>
        <a:buClr>
          <a:schemeClr val="accent1"/>
        </a:buClr>
        <a:buFont typeface="Arial" pitchFamily="34" charset="0"/>
        <a:buChar char="­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616075" indent="-274638" algn="l" defTabSz="1433513" rtl="0" eaLnBrk="1" latinLnBrk="0" hangingPunct="1">
        <a:lnSpc>
          <a:spcPts val="2400"/>
        </a:lnSpc>
        <a:spcBef>
          <a:spcPct val="20000"/>
        </a:spcBef>
        <a:buClr>
          <a:schemeClr val="accent1"/>
        </a:buClr>
        <a:buFont typeface="Arial" pitchFamily="34" charset="0"/>
        <a:buChar char="»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844824"/>
            <a:ext cx="7772400" cy="2619722"/>
          </a:xfrm>
        </p:spPr>
        <p:txBody>
          <a:bodyPr/>
          <a:lstStyle/>
          <a:p>
            <a:r>
              <a:rPr lang="da-DK" dirty="0" smtClean="0"/>
              <a:t>Minlog</a:t>
            </a:r>
            <a:br>
              <a:rPr lang="da-DK" dirty="0" smtClean="0"/>
            </a:br>
            <a:r>
              <a:rPr lang="da-DK" dirty="0"/>
              <a:t/>
            </a:r>
            <a:br>
              <a:rPr lang="da-DK" dirty="0"/>
            </a:br>
            <a:r>
              <a:rPr lang="da-DK" sz="1600" dirty="0" smtClean="0">
                <a:solidFill>
                  <a:schemeClr val="tx1"/>
                </a:solidFill>
              </a:rPr>
              <a:t>20. maj 2015</a:t>
            </a:r>
            <a:endParaRPr lang="da-DK" sz="16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a-DK" dirty="0"/>
          </a:p>
          <a:p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1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468823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err="1" smtClean="0"/>
              <a:t>Minlog</a:t>
            </a:r>
            <a:r>
              <a:rPr lang="da-DK" dirty="0" smtClean="0"/>
              <a:t> - </a:t>
            </a:r>
            <a:r>
              <a:rPr lang="da-DK" sz="2400" dirty="0"/>
              <a:t>Baggrund 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da-DK" dirty="0" err="1" smtClean="0"/>
              <a:t>Minlog</a:t>
            </a:r>
            <a:r>
              <a:rPr lang="da-DK" dirty="0" smtClean="0"/>
              <a:t> </a:t>
            </a:r>
            <a:r>
              <a:rPr lang="da-DK" dirty="0"/>
              <a:t>er i dag på </a:t>
            </a:r>
            <a:r>
              <a:rPr lang="da-DK" dirty="0" smtClean="0"/>
              <a:t>Receptserveren</a:t>
            </a:r>
            <a:endParaRPr lang="da-DK" dirty="0"/>
          </a:p>
          <a:p>
            <a:pPr>
              <a:lnSpc>
                <a:spcPct val="150000"/>
              </a:lnSpc>
            </a:pPr>
            <a:r>
              <a:rPr lang="da-DK" dirty="0"/>
              <a:t>Minlog er </a:t>
            </a:r>
            <a:r>
              <a:rPr lang="da-DK" dirty="0" smtClean="0"/>
              <a:t>rettet mod borgerne</a:t>
            </a:r>
            <a:endParaRPr lang="da-DK" dirty="0"/>
          </a:p>
          <a:p>
            <a:pPr>
              <a:lnSpc>
                <a:spcPct val="150000"/>
              </a:lnSpc>
            </a:pPr>
            <a:r>
              <a:rPr lang="da-DK" dirty="0" smtClean="0"/>
              <a:t>Receptserveren </a:t>
            </a:r>
            <a:r>
              <a:rPr lang="da-DK" dirty="0"/>
              <a:t>er under afvikling</a:t>
            </a:r>
          </a:p>
          <a:p>
            <a:pPr marL="0" indent="0">
              <a:lnSpc>
                <a:spcPct val="150000"/>
              </a:lnSpc>
              <a:buNone/>
            </a:pPr>
            <a:endParaRPr lang="da-DK" sz="2800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2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219414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Minlog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251520" y="774230"/>
            <a:ext cx="8640960" cy="5535090"/>
          </a:xfrm>
        </p:spPr>
        <p:txBody>
          <a:bodyPr/>
          <a:lstStyle/>
          <a:p>
            <a:pPr marL="0" indent="0">
              <a:buNone/>
            </a:pPr>
            <a:endParaRPr lang="da-DK" dirty="0" smtClean="0"/>
          </a:p>
          <a:p>
            <a:r>
              <a:rPr lang="da-DK" dirty="0" smtClean="0"/>
              <a:t>Som erstatning er der </a:t>
            </a:r>
            <a:r>
              <a:rPr lang="da-DK" dirty="0"/>
              <a:t>på </a:t>
            </a:r>
            <a:r>
              <a:rPr lang="da-DK" dirty="0" smtClean="0"/>
              <a:t>NSP udviklet to webservices samt en stamdata importer</a:t>
            </a:r>
          </a:p>
          <a:p>
            <a:r>
              <a:rPr lang="da-DK" dirty="0" smtClean="0"/>
              <a:t>Minlog er stadig den borgervendte </a:t>
            </a:r>
            <a:r>
              <a:rPr lang="da-DK" dirty="0" smtClean="0"/>
              <a:t>log</a:t>
            </a:r>
          </a:p>
          <a:p>
            <a:r>
              <a:rPr lang="da-DK" dirty="0" smtClean="0"/>
              <a:t>Men håndtere derudover medhjælperloggen</a:t>
            </a:r>
            <a:endParaRPr lang="da-DK" dirty="0" smtClean="0"/>
          </a:p>
          <a:p>
            <a:pPr marL="0" indent="0">
              <a:buNone/>
            </a:pPr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3</a:t>
            </a:fld>
            <a:endParaRPr lang="da-DK"/>
          </a:p>
        </p:txBody>
      </p:sp>
      <p:grpSp>
        <p:nvGrpSpPr>
          <p:cNvPr id="26" name="Grupper 25"/>
          <p:cNvGrpSpPr/>
          <p:nvPr/>
        </p:nvGrpSpPr>
        <p:grpSpPr>
          <a:xfrm>
            <a:off x="1475656" y="3429000"/>
            <a:ext cx="6206067" cy="2650077"/>
            <a:chOff x="1475656" y="3462444"/>
            <a:chExt cx="6206067" cy="2650077"/>
          </a:xfrm>
        </p:grpSpPr>
        <p:sp>
          <p:nvSpPr>
            <p:cNvPr id="5" name="Afrundet rektangel 4"/>
            <p:cNvSpPr/>
            <p:nvPr/>
          </p:nvSpPr>
          <p:spPr>
            <a:xfrm>
              <a:off x="1475656" y="3861048"/>
              <a:ext cx="6206067" cy="2251473"/>
            </a:xfrm>
            <a:prstGeom prst="roundRect">
              <a:avLst/>
            </a:prstGeom>
            <a:solidFill>
              <a:srgbClr val="87ACD3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b"/>
            <a:lstStyle/>
            <a:p>
              <a:pPr algn="r" defTabSz="914400"/>
              <a:endParaRPr lang="da-DK" sz="3200" kern="0" dirty="0">
                <a:solidFill>
                  <a:schemeClr val="bg1"/>
                </a:solidFill>
                <a:latin typeface="Century Gothic"/>
              </a:endParaRPr>
            </a:p>
          </p:txBody>
        </p:sp>
        <p:grpSp>
          <p:nvGrpSpPr>
            <p:cNvPr id="6" name="Grupper 5"/>
            <p:cNvGrpSpPr/>
            <p:nvPr/>
          </p:nvGrpSpPr>
          <p:grpSpPr>
            <a:xfrm>
              <a:off x="3727318" y="3462444"/>
              <a:ext cx="1699185" cy="1001750"/>
              <a:chOff x="3123716" y="1329256"/>
              <a:chExt cx="1699185" cy="1001750"/>
            </a:xfrm>
          </p:grpSpPr>
          <p:sp>
            <p:nvSpPr>
              <p:cNvPr id="7" name="Afrundet rektangel 6"/>
              <p:cNvSpPr/>
              <p:nvPr/>
            </p:nvSpPr>
            <p:spPr>
              <a:xfrm>
                <a:off x="3123716" y="1818500"/>
                <a:ext cx="1699185" cy="512506"/>
              </a:xfrm>
              <a:prstGeom prst="roundRect">
                <a:avLst/>
              </a:prstGeom>
              <a:solidFill>
                <a:srgbClr val="2B3852"/>
              </a:solidFill>
              <a:ln w="9525" cap="flat" cmpd="sng" algn="ctr">
                <a:noFill/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tlCol="0" anchor="ctr"/>
              <a:lstStyle/>
              <a:p>
                <a:pPr algn="ctr" defTabSz="914400"/>
                <a:r>
                  <a:rPr lang="da-DK" sz="1100" kern="0" dirty="0" smtClean="0">
                    <a:solidFill>
                      <a:srgbClr val="F2F2F2"/>
                    </a:solidFill>
                    <a:latin typeface="Century Gothic"/>
                  </a:rPr>
                  <a:t>Min-log reg</a:t>
                </a:r>
              </a:p>
              <a:p>
                <a:pPr algn="ctr" defTabSz="914400"/>
                <a:r>
                  <a:rPr lang="da-DK" sz="1100" kern="0" dirty="0" smtClean="0">
                    <a:solidFill>
                      <a:srgbClr val="F2F2F2"/>
                    </a:solidFill>
                    <a:latin typeface="Century Gothic"/>
                  </a:rPr>
                  <a:t>(Registreringsservice)</a:t>
                </a:r>
                <a:endParaRPr lang="da-DK" sz="1100" kern="0" dirty="0">
                  <a:solidFill>
                    <a:srgbClr val="F2F2F2"/>
                  </a:solidFill>
                  <a:latin typeface="Century Gothic"/>
                </a:endParaRPr>
              </a:p>
            </p:txBody>
          </p:sp>
          <p:cxnSp>
            <p:nvCxnSpPr>
              <p:cNvPr id="8" name="Lige forbindelse 7"/>
              <p:cNvCxnSpPr>
                <a:stCxn id="9" idx="4"/>
                <a:endCxn id="7" idx="0"/>
              </p:cNvCxnSpPr>
              <p:nvPr/>
            </p:nvCxnSpPr>
            <p:spPr>
              <a:xfrm>
                <a:off x="3973309" y="1518028"/>
                <a:ext cx="0" cy="300472"/>
              </a:xfrm>
              <a:prstGeom prst="line">
                <a:avLst/>
              </a:prstGeom>
              <a:ln w="38100" cap="flat" cmpd="sng">
                <a:solidFill>
                  <a:srgbClr val="254061"/>
                </a:solidFill>
                <a:miter lim="800000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" name="Ellipse 8"/>
              <p:cNvSpPr/>
              <p:nvPr/>
            </p:nvSpPr>
            <p:spPr>
              <a:xfrm>
                <a:off x="3878908" y="1329256"/>
                <a:ext cx="188801" cy="188772"/>
              </a:xfrm>
              <a:prstGeom prst="ellipse">
                <a:avLst/>
              </a:prstGeom>
              <a:solidFill>
                <a:srgbClr val="2B3852"/>
              </a:solidFill>
              <a:ln w="9525" cap="flat" cmpd="sng" algn="ctr">
                <a:noFill/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tlCol="0" anchor="ctr"/>
              <a:lstStyle/>
              <a:p>
                <a:pPr algn="ctr" defTabSz="914400"/>
                <a:endParaRPr lang="da-DK" kern="0">
                  <a:solidFill>
                    <a:srgbClr val="F2F2F2"/>
                  </a:solidFill>
                  <a:latin typeface="Century Gothic"/>
                </a:endParaRPr>
              </a:p>
            </p:txBody>
          </p:sp>
        </p:grpSp>
        <p:grpSp>
          <p:nvGrpSpPr>
            <p:cNvPr id="10" name="Grupper 9"/>
            <p:cNvGrpSpPr/>
            <p:nvPr/>
          </p:nvGrpSpPr>
          <p:grpSpPr>
            <a:xfrm>
              <a:off x="5642013" y="3462444"/>
              <a:ext cx="1699185" cy="1001750"/>
              <a:chOff x="5199455" y="1329256"/>
              <a:chExt cx="1699185" cy="1001750"/>
            </a:xfrm>
          </p:grpSpPr>
          <p:sp>
            <p:nvSpPr>
              <p:cNvPr id="11" name="Afrundet rektangel 20"/>
              <p:cNvSpPr/>
              <p:nvPr/>
            </p:nvSpPr>
            <p:spPr>
              <a:xfrm>
                <a:off x="5199455" y="1818500"/>
                <a:ext cx="1699185" cy="512506"/>
              </a:xfrm>
              <a:prstGeom prst="roundRect">
                <a:avLst/>
              </a:prstGeom>
              <a:solidFill>
                <a:srgbClr val="2B3852"/>
              </a:solidFill>
              <a:ln w="9525" cap="flat" cmpd="sng" algn="ctr">
                <a:noFill/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tlCol="0" anchor="ctr"/>
              <a:lstStyle/>
              <a:p>
                <a:pPr algn="ctr" defTabSz="914400"/>
                <a:r>
                  <a:rPr lang="da-DK" sz="1100" kern="0" dirty="0" smtClean="0">
                    <a:solidFill>
                      <a:srgbClr val="F2F2F2"/>
                    </a:solidFill>
                    <a:latin typeface="Century Gothic"/>
                  </a:rPr>
                  <a:t>Min-log ws</a:t>
                </a:r>
              </a:p>
              <a:p>
                <a:pPr algn="ctr" defTabSz="914400"/>
                <a:r>
                  <a:rPr lang="da-DK" sz="1100" kern="0" dirty="0" smtClean="0">
                    <a:solidFill>
                      <a:srgbClr val="F2F2F2"/>
                    </a:solidFill>
                    <a:latin typeface="Century Gothic"/>
                  </a:rPr>
                  <a:t>(Udtræksservice)</a:t>
                </a:r>
                <a:endParaRPr lang="da-DK" sz="1100" kern="0" dirty="0">
                  <a:solidFill>
                    <a:srgbClr val="F2F2F2"/>
                  </a:solidFill>
                  <a:latin typeface="Century Gothic"/>
                </a:endParaRPr>
              </a:p>
            </p:txBody>
          </p:sp>
          <p:cxnSp>
            <p:nvCxnSpPr>
              <p:cNvPr id="12" name="Lige forbindelse 21"/>
              <p:cNvCxnSpPr>
                <a:stCxn id="13" idx="4"/>
                <a:endCxn id="11" idx="0"/>
              </p:cNvCxnSpPr>
              <p:nvPr/>
            </p:nvCxnSpPr>
            <p:spPr>
              <a:xfrm flipH="1">
                <a:off x="6049048" y="1518028"/>
                <a:ext cx="2" cy="300472"/>
              </a:xfrm>
              <a:prstGeom prst="line">
                <a:avLst/>
              </a:prstGeom>
              <a:ln w="38100" cap="flat" cmpd="sng">
                <a:solidFill>
                  <a:srgbClr val="254061"/>
                </a:solidFill>
                <a:miter lim="800000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" name="Ellipse 22"/>
              <p:cNvSpPr/>
              <p:nvPr/>
            </p:nvSpPr>
            <p:spPr>
              <a:xfrm>
                <a:off x="5954649" y="1329256"/>
                <a:ext cx="188801" cy="188772"/>
              </a:xfrm>
              <a:prstGeom prst="ellipse">
                <a:avLst/>
              </a:prstGeom>
              <a:solidFill>
                <a:srgbClr val="2B3852"/>
              </a:solidFill>
              <a:ln w="9525" cap="flat" cmpd="sng" algn="ctr">
                <a:noFill/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tlCol="0" anchor="ctr"/>
              <a:lstStyle/>
              <a:p>
                <a:pPr algn="ctr" defTabSz="914400"/>
                <a:endParaRPr lang="da-DK" kern="0">
                  <a:solidFill>
                    <a:srgbClr val="F2F2F2"/>
                  </a:solidFill>
                  <a:latin typeface="Century Gothic"/>
                </a:endParaRPr>
              </a:p>
            </p:txBody>
          </p:sp>
        </p:grpSp>
        <p:sp>
          <p:nvSpPr>
            <p:cNvPr id="14" name="Afrundet rektangel 20"/>
            <p:cNvSpPr/>
            <p:nvPr/>
          </p:nvSpPr>
          <p:spPr>
            <a:xfrm>
              <a:off x="6011511" y="5382254"/>
              <a:ext cx="1573273" cy="512506"/>
            </a:xfrm>
            <a:prstGeom prst="roundRect">
              <a:avLst/>
            </a:prstGeom>
            <a:solidFill>
              <a:srgbClr val="2B3852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algn="ctr" defTabSz="914400"/>
              <a:r>
                <a:rPr lang="da-DK" sz="1100" kern="0" dirty="0" smtClean="0">
                  <a:solidFill>
                    <a:srgbClr val="F2F2F2"/>
                  </a:solidFill>
                  <a:latin typeface="Century Gothic"/>
                </a:rPr>
                <a:t>Min-log</a:t>
              </a:r>
            </a:p>
            <a:p>
              <a:pPr algn="ctr" defTabSz="914400"/>
              <a:r>
                <a:rPr lang="da-DK" sz="1100" kern="0" dirty="0" smtClean="0">
                  <a:solidFill>
                    <a:srgbClr val="F2F2F2"/>
                  </a:solidFill>
                  <a:latin typeface="Century Gothic"/>
                </a:rPr>
                <a:t>(oprydning)</a:t>
              </a:r>
              <a:endParaRPr lang="da-DK" sz="1100" kern="0" dirty="0">
                <a:solidFill>
                  <a:srgbClr val="F2F2F2"/>
                </a:solidFill>
                <a:latin typeface="Century Gothic"/>
              </a:endParaRPr>
            </a:p>
          </p:txBody>
        </p:sp>
        <p:pic>
          <p:nvPicPr>
            <p:cNvPr id="15" name="Picture 2" descr="C:\Users\ais\AppData\Local\Microsoft\Windows\Temporary Internet Files\Content.IE5\0X77PJD0\MC900433921[1]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7803" y="5415179"/>
              <a:ext cx="476250" cy="476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6" name="Lige pilforbindelse 33"/>
            <p:cNvCxnSpPr>
              <a:stCxn id="7" idx="2"/>
              <a:endCxn id="25" idx="1"/>
            </p:cNvCxnSpPr>
            <p:nvPr/>
          </p:nvCxnSpPr>
          <p:spPr>
            <a:xfrm>
              <a:off x="4576911" y="4464194"/>
              <a:ext cx="0" cy="852461"/>
            </a:xfrm>
            <a:prstGeom prst="straightConnector1">
              <a:avLst/>
            </a:prstGeom>
            <a:ln w="28575" cap="flat" cmpd="sng">
              <a:solidFill>
                <a:schemeClr val="accent1">
                  <a:lumMod val="50000"/>
                </a:schemeClr>
              </a:solidFill>
              <a:prstDash val="solid"/>
              <a:miter lim="800000"/>
              <a:headEnd type="none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Afrundet rektangel 16"/>
            <p:cNvSpPr/>
            <p:nvPr/>
          </p:nvSpPr>
          <p:spPr>
            <a:xfrm>
              <a:off x="1800016" y="3951689"/>
              <a:ext cx="1699185" cy="512506"/>
            </a:xfrm>
            <a:prstGeom prst="roundRect">
              <a:avLst/>
            </a:prstGeom>
            <a:solidFill>
              <a:srgbClr val="2B3852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algn="ctr" defTabSz="914400"/>
              <a:r>
                <a:rPr lang="da-DK" sz="1100" kern="0" dirty="0" smtClean="0">
                  <a:solidFill>
                    <a:srgbClr val="F2F2F2"/>
                  </a:solidFill>
                  <a:latin typeface="Century Gothic"/>
                </a:rPr>
                <a:t>SDM4Importer</a:t>
              </a:r>
            </a:p>
          </p:txBody>
        </p:sp>
        <p:cxnSp>
          <p:nvCxnSpPr>
            <p:cNvPr id="18" name="Lige pilforbindelse 33"/>
            <p:cNvCxnSpPr>
              <a:stCxn id="17" idx="2"/>
              <a:endCxn id="20" idx="0"/>
            </p:cNvCxnSpPr>
            <p:nvPr/>
          </p:nvCxnSpPr>
          <p:spPr>
            <a:xfrm rot="16200000" flipH="1">
              <a:off x="3046590" y="4067214"/>
              <a:ext cx="863814" cy="1657776"/>
            </a:xfrm>
            <a:prstGeom prst="bentConnector3">
              <a:avLst>
                <a:gd name="adj1" fmla="val 50000"/>
              </a:avLst>
            </a:prstGeom>
            <a:ln w="28575" cap="flat" cmpd="sng">
              <a:solidFill>
                <a:schemeClr val="accent1">
                  <a:lumMod val="50000"/>
                </a:schemeClr>
              </a:solidFill>
              <a:prstDash val="solid"/>
              <a:miter lim="800000"/>
              <a:headEnd type="none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Lige pilforbindelse 33"/>
            <p:cNvCxnSpPr>
              <a:stCxn id="25" idx="4"/>
              <a:endCxn id="14" idx="1"/>
            </p:cNvCxnSpPr>
            <p:nvPr/>
          </p:nvCxnSpPr>
          <p:spPr>
            <a:xfrm>
              <a:off x="5612286" y="5638507"/>
              <a:ext cx="399225" cy="0"/>
            </a:xfrm>
            <a:prstGeom prst="straightConnector1">
              <a:avLst/>
            </a:prstGeom>
            <a:ln w="28575" cap="flat" cmpd="sng">
              <a:solidFill>
                <a:schemeClr val="accent1">
                  <a:lumMod val="50000"/>
                </a:schemeClr>
              </a:solidFill>
              <a:miter lim="800000"/>
              <a:headEnd type="triangle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Ellipse 22"/>
            <p:cNvSpPr/>
            <p:nvPr/>
          </p:nvSpPr>
          <p:spPr>
            <a:xfrm>
              <a:off x="4212984" y="5328009"/>
              <a:ext cx="188801" cy="188772"/>
            </a:xfrm>
            <a:prstGeom prst="ellipse">
              <a:avLst/>
            </a:prstGeom>
            <a:noFill/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algn="ctr" defTabSz="914400"/>
              <a:endParaRPr lang="da-DK" kern="0">
                <a:solidFill>
                  <a:srgbClr val="F2F2F2"/>
                </a:solidFill>
                <a:latin typeface="Century Gothic"/>
              </a:endParaRPr>
            </a:p>
          </p:txBody>
        </p:sp>
        <p:grpSp>
          <p:nvGrpSpPr>
            <p:cNvPr id="21" name="Grupper 20"/>
            <p:cNvGrpSpPr/>
            <p:nvPr/>
          </p:nvGrpSpPr>
          <p:grpSpPr>
            <a:xfrm rot="1630975">
              <a:off x="5709362" y="4242045"/>
              <a:ext cx="455122" cy="346573"/>
              <a:chOff x="5067052" y="2006841"/>
              <a:chExt cx="455122" cy="328808"/>
            </a:xfrm>
          </p:grpSpPr>
          <p:cxnSp>
            <p:nvCxnSpPr>
              <p:cNvPr id="22" name="Lige pilforbindelse 33"/>
              <p:cNvCxnSpPr>
                <a:stCxn id="23" idx="0"/>
                <a:endCxn id="24" idx="0"/>
              </p:cNvCxnSpPr>
              <p:nvPr/>
            </p:nvCxnSpPr>
            <p:spPr>
              <a:xfrm rot="5400000">
                <a:off x="5162734" y="2109372"/>
                <a:ext cx="140036" cy="266321"/>
              </a:xfrm>
              <a:prstGeom prst="curvedConnector3">
                <a:avLst>
                  <a:gd name="adj1" fmla="val 799701"/>
                </a:avLst>
              </a:prstGeom>
              <a:ln w="28575" cap="flat" cmpd="sng">
                <a:solidFill>
                  <a:schemeClr val="accent1">
                    <a:lumMod val="50000"/>
                  </a:schemeClr>
                </a:solidFill>
                <a:prstDash val="solid"/>
                <a:miter lim="800000"/>
                <a:headEnd type="triangle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Ellipse 22"/>
              <p:cNvSpPr/>
              <p:nvPr/>
            </p:nvSpPr>
            <p:spPr>
              <a:xfrm rot="13257049">
                <a:off x="5333373" y="2006841"/>
                <a:ext cx="188801" cy="188772"/>
              </a:xfrm>
              <a:prstGeom prst="ellipse">
                <a:avLst/>
              </a:prstGeom>
              <a:noFill/>
              <a:ln w="9525" cap="flat" cmpd="sng" algn="ctr">
                <a:noFill/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tlCol="0" anchor="ctr"/>
              <a:lstStyle/>
              <a:p>
                <a:pPr algn="ctr" defTabSz="914400"/>
                <a:endParaRPr lang="da-DK" kern="0">
                  <a:solidFill>
                    <a:srgbClr val="F2F2F2"/>
                  </a:solidFill>
                  <a:latin typeface="Century Gothic"/>
                </a:endParaRPr>
              </a:p>
            </p:txBody>
          </p:sp>
          <p:sp>
            <p:nvSpPr>
              <p:cNvPr id="24" name="Ellipse 22"/>
              <p:cNvSpPr/>
              <p:nvPr/>
            </p:nvSpPr>
            <p:spPr>
              <a:xfrm rot="13257049">
                <a:off x="5067052" y="2146877"/>
                <a:ext cx="188801" cy="188772"/>
              </a:xfrm>
              <a:prstGeom prst="ellipse">
                <a:avLst/>
              </a:prstGeom>
              <a:noFill/>
              <a:ln w="9525" cap="flat" cmpd="sng" algn="ctr">
                <a:noFill/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tlCol="0" anchor="ctr"/>
              <a:lstStyle/>
              <a:p>
                <a:pPr algn="ctr" defTabSz="914400"/>
                <a:endParaRPr lang="da-DK" kern="0">
                  <a:solidFill>
                    <a:srgbClr val="F2F2F2"/>
                  </a:solidFill>
                  <a:latin typeface="Century Gothic"/>
                </a:endParaRPr>
              </a:p>
            </p:txBody>
          </p:sp>
        </p:grpSp>
        <p:sp>
          <p:nvSpPr>
            <p:cNvPr id="25" name="Cylinder 24"/>
            <p:cNvSpPr/>
            <p:nvPr/>
          </p:nvSpPr>
          <p:spPr>
            <a:xfrm>
              <a:off x="3541535" y="5316655"/>
              <a:ext cx="2070751" cy="643704"/>
            </a:xfrm>
            <a:prstGeom prst="can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a-DK" sz="1400" dirty="0" smtClean="0">
                  <a:solidFill>
                    <a:schemeClr val="tx1"/>
                  </a:solidFill>
                  <a:latin typeface="Century Gothic"/>
                  <a:cs typeface="Century Gothic"/>
                </a:rPr>
                <a:t>Database</a:t>
              </a:r>
              <a:endParaRPr lang="da-DK" sz="1400" dirty="0">
                <a:solidFill>
                  <a:schemeClr val="tx1"/>
                </a:solidFill>
                <a:latin typeface="Century Gothic"/>
                <a:cs typeface="Century Gothic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95375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Minlog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a-DK" dirty="0" smtClean="0"/>
          </a:p>
          <a:p>
            <a:endParaRPr lang="da-DK" dirty="0"/>
          </a:p>
          <a:p>
            <a:r>
              <a:rPr lang="da-DK" dirty="0" smtClean="0"/>
              <a:t>Projektet </a:t>
            </a:r>
            <a:r>
              <a:rPr lang="da-DK" dirty="0"/>
              <a:t>er i migreringsfase fra PEM (receptserveren) til NSP</a:t>
            </a:r>
          </a:p>
          <a:p>
            <a:r>
              <a:rPr lang="da-DK" dirty="0"/>
              <a:t>Minlog indeholder </a:t>
            </a:r>
            <a:r>
              <a:rPr lang="da-DK" dirty="0" smtClean="0"/>
              <a:t>fra </a:t>
            </a:r>
            <a:r>
              <a:rPr lang="da-DK" dirty="0"/>
              <a:t>start </a:t>
            </a:r>
            <a:r>
              <a:rPr lang="da-DK" dirty="0" smtClean="0"/>
              <a:t>- som minimum - logs </a:t>
            </a:r>
            <a:r>
              <a:rPr lang="da-DK" dirty="0"/>
              <a:t>fra FMK og </a:t>
            </a:r>
            <a:r>
              <a:rPr lang="da-DK" dirty="0" smtClean="0"/>
              <a:t>PEM</a:t>
            </a:r>
            <a:endParaRPr lang="da-DK" dirty="0"/>
          </a:p>
          <a:p>
            <a:r>
              <a:rPr lang="da-DK" dirty="0" smtClean="0"/>
              <a:t>Efter migrering har vi </a:t>
            </a:r>
            <a:r>
              <a:rPr lang="da-DK" dirty="0"/>
              <a:t>2 års historiske data på NSP</a:t>
            </a:r>
          </a:p>
          <a:p>
            <a:r>
              <a:rPr lang="da-DK" dirty="0" err="1" smtClean="0"/>
              <a:t>Sundhed.dk</a:t>
            </a:r>
            <a:r>
              <a:rPr lang="da-DK" dirty="0" smtClean="0"/>
              <a:t> </a:t>
            </a:r>
            <a:r>
              <a:rPr lang="da-DK" dirty="0"/>
              <a:t>og FMK-online </a:t>
            </a:r>
            <a:r>
              <a:rPr lang="da-DK" dirty="0" smtClean="0"/>
              <a:t>skifter over, </a:t>
            </a:r>
            <a:r>
              <a:rPr lang="da-DK" dirty="0"/>
              <a:t>så de viser loggen fra NSP</a:t>
            </a:r>
          </a:p>
          <a:p>
            <a:endParaRPr lang="da-DK" dirty="0" smtClean="0"/>
          </a:p>
          <a:p>
            <a:r>
              <a:rPr lang="da-DK" dirty="0" smtClean="0"/>
              <a:t>I </a:t>
            </a:r>
            <a:r>
              <a:rPr lang="da-DK" dirty="0"/>
              <a:t>vil </a:t>
            </a:r>
            <a:r>
              <a:rPr lang="da-DK" dirty="0" smtClean="0"/>
              <a:t>kunne hente </a:t>
            </a:r>
            <a:r>
              <a:rPr lang="da-DK" dirty="0" smtClean="0"/>
              <a:t>medhjælperloggen </a:t>
            </a:r>
            <a:r>
              <a:rPr lang="da-DK" dirty="0" smtClean="0"/>
              <a:t>til jeres systemer</a:t>
            </a:r>
          </a:p>
          <a:p>
            <a:r>
              <a:rPr lang="da-DK" dirty="0" smtClean="0"/>
              <a:t>I vil kunne registrere logninger til </a:t>
            </a:r>
            <a:r>
              <a:rPr lang="da-DK" dirty="0"/>
              <a:t>Minlog</a:t>
            </a:r>
          </a:p>
          <a:p>
            <a:endParaRPr lang="da-DK" dirty="0"/>
          </a:p>
          <a:p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4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53516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Medhjælpslog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dirty="0" smtClean="0"/>
              <a:t>En sundhedsfaglig kan give en assistent lov til at udføre opgaver for sig </a:t>
            </a:r>
          </a:p>
          <a:p>
            <a:r>
              <a:rPr lang="da-DK" dirty="0" smtClean="0"/>
              <a:t>Den sundhedsfaglige har ved hjælp af Medhjælpsloggen mulighed for at følge op på assistentens aktiviteter</a:t>
            </a:r>
            <a:endParaRPr lang="da-DK" dirty="0"/>
          </a:p>
          <a:p>
            <a:r>
              <a:rPr lang="da-DK" dirty="0" smtClean="0"/>
              <a:t>FMK sørger for, at Medhjælpsloggen er tilgængelig på databasen</a:t>
            </a:r>
          </a:p>
          <a:p>
            <a:r>
              <a:rPr lang="da-DK" dirty="0" smtClean="0"/>
              <a:t>På FMK-online kan lægen se Medhjælpsloggen</a:t>
            </a:r>
          </a:p>
          <a:p>
            <a:endParaRPr lang="da-DK" dirty="0" smtClean="0"/>
          </a:p>
          <a:p>
            <a:endParaRPr lang="da-DK" dirty="0" smtClean="0"/>
          </a:p>
          <a:p>
            <a:r>
              <a:rPr lang="da-DK" dirty="0" smtClean="0"/>
              <a:t>I kan bruge </a:t>
            </a:r>
            <a:r>
              <a:rPr lang="da-DK" dirty="0" err="1"/>
              <a:t>M</a:t>
            </a:r>
            <a:r>
              <a:rPr lang="da-DK" dirty="0" err="1" smtClean="0"/>
              <a:t>inlog</a:t>
            </a:r>
            <a:r>
              <a:rPr lang="da-DK" dirty="0" smtClean="0"/>
              <a:t> webservicen til at trække medhjælpsloggen ud til jeres system og gøre den til gængelige for jeres </a:t>
            </a:r>
            <a:r>
              <a:rPr lang="da-DK" smtClean="0"/>
              <a:t>sundhedsfaglige bruger</a:t>
            </a:r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5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84846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_SSI">
  <a:themeElements>
    <a:clrScheme name="_SSI">
      <a:dk1>
        <a:sysClr val="windowText" lastClr="000000"/>
      </a:dk1>
      <a:lt1>
        <a:sysClr val="window" lastClr="FFFFFF"/>
      </a:lt1>
      <a:dk2>
        <a:srgbClr val="414042"/>
      </a:dk2>
      <a:lt2>
        <a:srgbClr val="D9DFE2"/>
      </a:lt2>
      <a:accent1>
        <a:srgbClr val="C70000"/>
      </a:accent1>
      <a:accent2>
        <a:srgbClr val="0079B1"/>
      </a:accent2>
      <a:accent3>
        <a:srgbClr val="F07800"/>
      </a:accent3>
      <a:accent4>
        <a:srgbClr val="00A200"/>
      </a:accent4>
      <a:accent5>
        <a:srgbClr val="5A005A"/>
      </a:accent5>
      <a:accent6>
        <a:srgbClr val="007373"/>
      </a:accent6>
      <a:hlink>
        <a:srgbClr val="0000FF"/>
      </a:hlink>
      <a:folHlink>
        <a:srgbClr val="800080"/>
      </a:folHlink>
    </a:clrScheme>
    <a:fontScheme name="_SS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_SSI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Kommentarer xmlns="50912d60-57a1-43d5-bf57-83e8cdc80fcc">PowerPoint-master med SSI/NSI logo og definerede skrifttyper.</Kommentarer>
    <TaxCatchAll xmlns="84292ad9-1b60-4629-ad1b-8a6a044b0fbc"/>
    <Dokumenttype xmlns="50912d60-57a1-43d5-bf57-83e8cdc80fcc">Skabelon</Dokumenttyp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7A979936C007E74F90A0DB940F704D2E" ma:contentTypeVersion="12" ma:contentTypeDescription="Opret et nyt dokument." ma:contentTypeScope="" ma:versionID="a27081f3ac24618e00566a3b4b2de036">
  <xsd:schema xmlns:xsd="http://www.w3.org/2001/XMLSchema" xmlns:xs="http://www.w3.org/2001/XMLSchema" xmlns:p="http://schemas.microsoft.com/office/2006/metadata/properties" xmlns:ns2="50912d60-57a1-43d5-bf57-83e8cdc80fcc" xmlns:ns3="84292ad9-1b60-4629-ad1b-8a6a044b0fbc" targetNamespace="http://schemas.microsoft.com/office/2006/metadata/properties" ma:root="true" ma:fieldsID="d616f4f261fe7c2faf0e4ec481357e7d" ns2:_="" ns3:_="">
    <xsd:import namespace="50912d60-57a1-43d5-bf57-83e8cdc80fcc"/>
    <xsd:import namespace="84292ad9-1b60-4629-ad1b-8a6a044b0fbc"/>
    <xsd:element name="properties">
      <xsd:complexType>
        <xsd:sequence>
          <xsd:element name="documentManagement">
            <xsd:complexType>
              <xsd:all>
                <xsd:element ref="ns2:Dokumenttype"/>
                <xsd:element ref="ns2:Kommentarer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912d60-57a1-43d5-bf57-83e8cdc80fcc" elementFormDefault="qualified">
    <xsd:import namespace="http://schemas.microsoft.com/office/2006/documentManagement/types"/>
    <xsd:import namespace="http://schemas.microsoft.com/office/infopath/2007/PartnerControls"/>
    <xsd:element name="Dokumenttype" ma:index="2" ma:displayName="Dokumenttype" ma:description="Angivelse af dokumentets type" ma:format="Dropdown" ma:internalName="Dokumenttype">
      <xsd:simpleType>
        <xsd:restriction base="dms:Choice">
          <xsd:enumeration value="LedelsesInfo"/>
          <xsd:enumeration value="Præsentation"/>
          <xsd:enumeration value="Referat"/>
          <xsd:enumeration value="Skabelon"/>
          <xsd:enumeration value="Andet"/>
        </xsd:restriction>
      </xsd:simpleType>
    </xsd:element>
    <xsd:element name="Kommentarer" ma:index="3" nillable="true" ma:displayName="Kommentarer" ma:internalName="Kommentarer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292ad9-1b60-4629-ad1b-8a6a044b0fbc" elementFormDefault="qualified">
    <xsd:import namespace="http://schemas.microsoft.com/office/2006/documentManagement/types"/>
    <xsd:import namespace="http://schemas.microsoft.com/office/infopath/2007/PartnerControls"/>
    <xsd:element name="TaxCatchAll" ma:index="6" nillable="true" ma:displayName="Taxonomy Catch All Column" ma:hidden="true" ma:list="{d04d767c-6c5c-40d7-9184-ef3d42023aa9}" ma:internalName="TaxCatchAll" ma:showField="CatchAllData" ma:web="84292ad9-1b60-4629-ad1b-8a6a044b0fb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7" ma:displayName="Indholdstype"/>
        <xsd:element ref="dc:title" minOccurs="0" maxOccurs="1" ma:index="1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359E61B-1782-41C1-B1CF-E8C9326CCA74}">
  <ds:schemaRefs>
    <ds:schemaRef ds:uri="http://schemas.microsoft.com/office/2006/documentManagement/types"/>
    <ds:schemaRef ds:uri="http://purl.org/dc/terms/"/>
    <ds:schemaRef ds:uri="http://purl.org/dc/dcmitype/"/>
    <ds:schemaRef ds:uri="50912d60-57a1-43d5-bf57-83e8cdc80fcc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84292ad9-1b60-4629-ad1b-8a6a044b0fbc"/>
    <ds:schemaRef ds:uri="http://schemas.microsoft.com/office/2006/metadata/propertie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CFF621A8-E22F-43CD-B853-B34641F40E7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18D25CC-8D65-4609-9C90-8B89CCF2766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912d60-57a1-43d5-bf57-83e8cdc80fcc"/>
    <ds:schemaRef ds:uri="84292ad9-1b60-4629-ad1b-8a6a044b0f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56256</TotalTime>
  <Words>204</Words>
  <Application>Microsoft Macintosh PowerPoint</Application>
  <PresentationFormat>Skærmshow (4:3)</PresentationFormat>
  <Paragraphs>42</Paragraphs>
  <Slides>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Diastitler</vt:lpstr>
      </vt:variant>
      <vt:variant>
        <vt:i4>5</vt:i4>
      </vt:variant>
    </vt:vector>
  </HeadingPairs>
  <TitlesOfParts>
    <vt:vector size="6" baseType="lpstr">
      <vt:lpstr>_SSI</vt:lpstr>
      <vt:lpstr>Minlog  20. maj 2015</vt:lpstr>
      <vt:lpstr>Minlog - Baggrund </vt:lpstr>
      <vt:lpstr>Minlog</vt:lpstr>
      <vt:lpstr>Minlog</vt:lpstr>
      <vt:lpstr>Medhjælpslog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NSI standard PowerPoint Præsentations master.</dc:title>
  <dc:creator>Kristian Guttesen</dc:creator>
  <cp:lastModifiedBy>Anni Markussen</cp:lastModifiedBy>
  <cp:revision>312</cp:revision>
  <cp:lastPrinted>2013-07-03T11:03:33Z</cp:lastPrinted>
  <dcterms:created xsi:type="dcterms:W3CDTF">2011-12-04T22:15:23Z</dcterms:created>
  <dcterms:modified xsi:type="dcterms:W3CDTF">2015-05-20T07:07:38Z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0x0101007A979936C007E74F90A0DB940F704D2E</vt:lpwstr>
  </property>
  <property fmtid="{D5CDD505-2E9C-101B-9397-08002B2CF9AE}" pid="3" name="Order">
    <vt:r8>600</vt:r8>
  </property>
  <property fmtid="{D5CDD505-2E9C-101B-9397-08002B2CF9AE}" pid="4" name="TemplateUrl">
    <vt:lpwstr/>
  </property>
  <property fmtid="{D5CDD505-2E9C-101B-9397-08002B2CF9AE}" pid="5" name="_CopySource">
    <vt:lpwstr/>
  </property>
  <property fmtid="{D5CDD505-2E9C-101B-9397-08002B2CF9AE}" pid="6" name="xd_ProgID">
    <vt:lpwstr/>
  </property>
</Properties>
</file>